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7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8404800" cy="43891200"/>
  <p:notesSz cx="6858000" cy="9144000"/>
  <p:defaultTextStyle>
    <a:defPPr>
      <a:defRPr lang="en-US"/>
    </a:defPPr>
    <a:lvl1pPr algn="l" defTabSz="193797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1937973" algn="l" defTabSz="193797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3875943" algn="l" defTabSz="193797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5813913" algn="l" defTabSz="193797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7751890" algn="l" defTabSz="193797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9689864" algn="l" defTabSz="3875943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11627835" algn="l" defTabSz="3875943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13565806" algn="l" defTabSz="3875943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15503778" algn="l" defTabSz="3875943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24" userDrawn="1">
          <p15:clr>
            <a:srgbClr val="A4A3A4"/>
          </p15:clr>
        </p15:guide>
        <p15:guide id="2" pos="120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56FF"/>
    <a:srgbClr val="476077"/>
    <a:srgbClr val="496279"/>
    <a:srgbClr val="4B647B"/>
    <a:srgbClr val="C41230"/>
    <a:srgbClr val="AC2B37"/>
    <a:srgbClr val="B53443"/>
    <a:srgbClr val="FAAA47"/>
    <a:srgbClr val="455E75"/>
    <a:srgbClr val="292E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56" autoAdjust="0"/>
    <p:restoredTop sz="94673" autoAdjust="0"/>
  </p:normalViewPr>
  <p:slideViewPr>
    <p:cSldViewPr snapToGrid="0" snapToObjects="1">
      <p:cViewPr>
        <p:scale>
          <a:sx n="42" d="100"/>
          <a:sy n="42" d="100"/>
        </p:scale>
        <p:origin x="-104" y="-1472"/>
      </p:cViewPr>
      <p:guideLst>
        <p:guide orient="horz" pos="13824"/>
        <p:guide pos="12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13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186C1-2136-4F5C-81C5-7E7D5B4818E4}" type="datetimeFigureOut">
              <a:rPr lang="en-US" smtClean="0"/>
              <a:t>3/28/18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4E169-9EE6-400B-8489-6CA7AC8B5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154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fld id="{5CED8F03-33F9-49DD-B78E-DE1AC6832885}" type="datetimeFigureOut">
              <a:rPr lang="en-US"/>
              <a:pPr>
                <a:defRPr/>
              </a:pPr>
              <a:t>3/28/18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28813" y="685800"/>
            <a:ext cx="30003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fld id="{E535B096-6CBE-4AB3-9529-5688244F2D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40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937973" rtl="0" eaLnBrk="0" fontAlgn="base" hangingPunct="0">
      <a:spcBef>
        <a:spcPct val="30000"/>
      </a:spcBef>
      <a:spcAft>
        <a:spcPct val="0"/>
      </a:spcAft>
      <a:defRPr sz="5123" kern="1200">
        <a:solidFill>
          <a:schemeClr val="tx1"/>
        </a:solidFill>
        <a:latin typeface="+mn-lt"/>
        <a:ea typeface="+mn-ea"/>
        <a:cs typeface="+mn-cs"/>
      </a:defRPr>
    </a:lvl1pPr>
    <a:lvl2pPr marL="1937973" algn="l" defTabSz="1937973" rtl="0" eaLnBrk="0" fontAlgn="base" hangingPunct="0">
      <a:spcBef>
        <a:spcPct val="30000"/>
      </a:spcBef>
      <a:spcAft>
        <a:spcPct val="0"/>
      </a:spcAft>
      <a:defRPr sz="5123" kern="1200">
        <a:solidFill>
          <a:schemeClr val="tx1"/>
        </a:solidFill>
        <a:latin typeface="+mn-lt"/>
        <a:ea typeface="+mn-ea"/>
        <a:cs typeface="+mn-cs"/>
      </a:defRPr>
    </a:lvl2pPr>
    <a:lvl3pPr marL="3875943" algn="l" defTabSz="1937973" rtl="0" eaLnBrk="0" fontAlgn="base" hangingPunct="0">
      <a:spcBef>
        <a:spcPct val="30000"/>
      </a:spcBef>
      <a:spcAft>
        <a:spcPct val="0"/>
      </a:spcAft>
      <a:defRPr sz="5123" kern="1200">
        <a:solidFill>
          <a:schemeClr val="tx1"/>
        </a:solidFill>
        <a:latin typeface="+mn-lt"/>
        <a:ea typeface="+mn-ea"/>
        <a:cs typeface="+mn-cs"/>
      </a:defRPr>
    </a:lvl3pPr>
    <a:lvl4pPr marL="5813913" algn="l" defTabSz="1937973" rtl="0" eaLnBrk="0" fontAlgn="base" hangingPunct="0">
      <a:spcBef>
        <a:spcPct val="30000"/>
      </a:spcBef>
      <a:spcAft>
        <a:spcPct val="0"/>
      </a:spcAft>
      <a:defRPr sz="5123" kern="1200">
        <a:solidFill>
          <a:schemeClr val="tx1"/>
        </a:solidFill>
        <a:latin typeface="+mn-lt"/>
        <a:ea typeface="+mn-ea"/>
        <a:cs typeface="+mn-cs"/>
      </a:defRPr>
    </a:lvl4pPr>
    <a:lvl5pPr marL="7751890" algn="l" defTabSz="1937973" rtl="0" eaLnBrk="0" fontAlgn="base" hangingPunct="0">
      <a:spcBef>
        <a:spcPct val="30000"/>
      </a:spcBef>
      <a:spcAft>
        <a:spcPct val="0"/>
      </a:spcAft>
      <a:defRPr sz="5123" kern="1200">
        <a:solidFill>
          <a:schemeClr val="tx1"/>
        </a:solidFill>
        <a:latin typeface="+mn-lt"/>
        <a:ea typeface="+mn-ea"/>
        <a:cs typeface="+mn-cs"/>
      </a:defRPr>
    </a:lvl5pPr>
    <a:lvl6pPr marL="9689864" algn="l" defTabSz="1937973" rtl="0" eaLnBrk="1" latinLnBrk="0" hangingPunct="1">
      <a:defRPr sz="5123" kern="1200">
        <a:solidFill>
          <a:schemeClr val="tx1"/>
        </a:solidFill>
        <a:latin typeface="+mn-lt"/>
        <a:ea typeface="+mn-ea"/>
        <a:cs typeface="+mn-cs"/>
      </a:defRPr>
    </a:lvl6pPr>
    <a:lvl7pPr marL="11627835" algn="l" defTabSz="1937973" rtl="0" eaLnBrk="1" latinLnBrk="0" hangingPunct="1">
      <a:defRPr sz="5123" kern="1200">
        <a:solidFill>
          <a:schemeClr val="tx1"/>
        </a:solidFill>
        <a:latin typeface="+mn-lt"/>
        <a:ea typeface="+mn-ea"/>
        <a:cs typeface="+mn-cs"/>
      </a:defRPr>
    </a:lvl7pPr>
    <a:lvl8pPr marL="13565806" algn="l" defTabSz="1937973" rtl="0" eaLnBrk="1" latinLnBrk="0" hangingPunct="1">
      <a:defRPr sz="5123" kern="1200">
        <a:solidFill>
          <a:schemeClr val="tx1"/>
        </a:solidFill>
        <a:latin typeface="+mn-lt"/>
        <a:ea typeface="+mn-ea"/>
        <a:cs typeface="+mn-cs"/>
      </a:defRPr>
    </a:lvl8pPr>
    <a:lvl9pPr marL="15503778" algn="l" defTabSz="1937973" rtl="0" eaLnBrk="1" latinLnBrk="0" hangingPunct="1">
      <a:defRPr sz="51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28813" y="685800"/>
            <a:ext cx="30003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35B096-6CBE-4AB3-9529-5688244F2DC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73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rotWithShape="1">
          <a:gsLst>
            <a:gs pos="100000">
              <a:srgbClr val="4B647B"/>
            </a:gs>
            <a:gs pos="0">
              <a:srgbClr val="4B647B"/>
            </a:gs>
            <a:gs pos="49000">
              <a:schemeClr val="bg1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999" y="13634364"/>
            <a:ext cx="32644821" cy="9407979"/>
          </a:xfrm>
          <a:prstGeom prst="rect">
            <a:avLst/>
          </a:prstGeom>
        </p:spPr>
        <p:txBody>
          <a:bodyPr lIns="120015" tIns="60008" rIns="120015" bIns="6000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59987" y="24871139"/>
            <a:ext cx="26884843" cy="11217728"/>
          </a:xfrm>
          <a:prstGeom prst="rect">
            <a:avLst/>
          </a:prstGeom>
        </p:spPr>
        <p:txBody>
          <a:bodyPr lIns="120015" tIns="60008" rIns="120015" bIns="60008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13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7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41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55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69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83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96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10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7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4B647B"/>
            </a:gs>
            <a:gs pos="100000">
              <a:srgbClr val="292E36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</p:sldLayoutIdLst>
  <p:timing>
    <p:tnLst>
      <p:par>
        <p:cTn id="1" dur="indefinite" restart="never" nodeType="tmRoot"/>
      </p:par>
    </p:tnLst>
  </p:timing>
  <p:txStyles>
    <p:titleStyle>
      <a:lvl1pPr algn="ctr" defTabSz="1513513" rtl="0" fontAlgn="base">
        <a:spcBef>
          <a:spcPct val="0"/>
        </a:spcBef>
        <a:spcAft>
          <a:spcPct val="0"/>
        </a:spcAft>
        <a:defRPr sz="14552" kern="1200">
          <a:solidFill>
            <a:schemeClr val="tx1"/>
          </a:solidFill>
          <a:latin typeface="+mj-lt"/>
          <a:ea typeface="ＭＳ Ｐゴシック" pitchFamily="-111" charset="-128"/>
          <a:cs typeface="ＭＳ Ｐゴシック" pitchFamily="-111" charset="-128"/>
        </a:defRPr>
      </a:lvl1pPr>
      <a:lvl2pPr algn="ctr" defTabSz="1513513" rtl="0" fontAlgn="base">
        <a:spcBef>
          <a:spcPct val="0"/>
        </a:spcBef>
        <a:spcAft>
          <a:spcPct val="0"/>
        </a:spcAft>
        <a:defRPr sz="14552">
          <a:solidFill>
            <a:schemeClr val="tx1"/>
          </a:solidFill>
          <a:latin typeface="Arial" charset="0"/>
          <a:ea typeface="ＭＳ Ｐゴシック" pitchFamily="-111" charset="-128"/>
          <a:cs typeface="ＭＳ Ｐゴシック" pitchFamily="-111" charset="-128"/>
        </a:defRPr>
      </a:lvl2pPr>
      <a:lvl3pPr algn="ctr" defTabSz="1513513" rtl="0" fontAlgn="base">
        <a:spcBef>
          <a:spcPct val="0"/>
        </a:spcBef>
        <a:spcAft>
          <a:spcPct val="0"/>
        </a:spcAft>
        <a:defRPr sz="14552">
          <a:solidFill>
            <a:schemeClr val="tx1"/>
          </a:solidFill>
          <a:latin typeface="Arial" charset="0"/>
          <a:ea typeface="ＭＳ Ｐゴシック" pitchFamily="-111" charset="-128"/>
          <a:cs typeface="ＭＳ Ｐゴシック" pitchFamily="-111" charset="-128"/>
        </a:defRPr>
      </a:lvl3pPr>
      <a:lvl4pPr algn="ctr" defTabSz="1513513" rtl="0" fontAlgn="base">
        <a:spcBef>
          <a:spcPct val="0"/>
        </a:spcBef>
        <a:spcAft>
          <a:spcPct val="0"/>
        </a:spcAft>
        <a:defRPr sz="14552">
          <a:solidFill>
            <a:schemeClr val="tx1"/>
          </a:solidFill>
          <a:latin typeface="Arial" charset="0"/>
          <a:ea typeface="ＭＳ Ｐゴシック" pitchFamily="-111" charset="-128"/>
          <a:cs typeface="ＭＳ Ｐゴシック" pitchFamily="-111" charset="-128"/>
        </a:defRPr>
      </a:lvl4pPr>
      <a:lvl5pPr algn="ctr" defTabSz="1513513" rtl="0" fontAlgn="base">
        <a:spcBef>
          <a:spcPct val="0"/>
        </a:spcBef>
        <a:spcAft>
          <a:spcPct val="0"/>
        </a:spcAft>
        <a:defRPr sz="14552">
          <a:solidFill>
            <a:schemeClr val="tx1"/>
          </a:solidFill>
          <a:latin typeface="Arial" charset="0"/>
          <a:ea typeface="ＭＳ Ｐゴシック" pitchFamily="-111" charset="-128"/>
          <a:cs typeface="ＭＳ Ｐゴシック" pitchFamily="-111" charset="-128"/>
        </a:defRPr>
      </a:lvl5pPr>
      <a:lvl6pPr marL="1513513" algn="ctr" defTabSz="1513513" rtl="0" eaLnBrk="1" fontAlgn="base" hangingPunct="1">
        <a:spcBef>
          <a:spcPct val="0"/>
        </a:spcBef>
        <a:spcAft>
          <a:spcPct val="0"/>
        </a:spcAft>
        <a:defRPr sz="14552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6pPr>
      <a:lvl7pPr marL="3027024" algn="ctr" defTabSz="1513513" rtl="0" eaLnBrk="1" fontAlgn="base" hangingPunct="1">
        <a:spcBef>
          <a:spcPct val="0"/>
        </a:spcBef>
        <a:spcAft>
          <a:spcPct val="0"/>
        </a:spcAft>
        <a:defRPr sz="14552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7pPr>
      <a:lvl8pPr marL="4540537" algn="ctr" defTabSz="1513513" rtl="0" eaLnBrk="1" fontAlgn="base" hangingPunct="1">
        <a:spcBef>
          <a:spcPct val="0"/>
        </a:spcBef>
        <a:spcAft>
          <a:spcPct val="0"/>
        </a:spcAft>
        <a:defRPr sz="14552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8pPr>
      <a:lvl9pPr marL="6054047" algn="ctr" defTabSz="1513513" rtl="0" eaLnBrk="1" fontAlgn="base" hangingPunct="1">
        <a:spcBef>
          <a:spcPct val="0"/>
        </a:spcBef>
        <a:spcAft>
          <a:spcPct val="0"/>
        </a:spcAft>
        <a:defRPr sz="14552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1135133" indent="-1135133" algn="l" defTabSz="1513513" rtl="0" fontAlgn="base">
        <a:spcBef>
          <a:spcPct val="20000"/>
        </a:spcBef>
        <a:spcAft>
          <a:spcPct val="0"/>
        </a:spcAft>
        <a:buFont typeface="Arial" charset="0"/>
        <a:buChar char="•"/>
        <a:defRPr sz="10621" kern="1200">
          <a:solidFill>
            <a:schemeClr val="tx1"/>
          </a:solidFill>
          <a:latin typeface="+mn-lt"/>
          <a:ea typeface="ＭＳ Ｐゴシック" pitchFamily="-111" charset="-128"/>
          <a:cs typeface="ＭＳ Ｐゴシック" pitchFamily="-111" charset="-128"/>
        </a:defRPr>
      </a:lvl1pPr>
      <a:lvl2pPr marL="2459456" indent="-945946" algn="l" defTabSz="1513513" rtl="0" fontAlgn="base">
        <a:spcBef>
          <a:spcPct val="20000"/>
        </a:spcBef>
        <a:spcAft>
          <a:spcPct val="0"/>
        </a:spcAft>
        <a:buFont typeface="Arial" charset="0"/>
        <a:buChar char="–"/>
        <a:defRPr sz="9241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2pPr>
      <a:lvl3pPr marL="3783779" indent="-756757" algn="l" defTabSz="1513513" rtl="0" fontAlgn="base">
        <a:spcBef>
          <a:spcPct val="20000"/>
        </a:spcBef>
        <a:spcAft>
          <a:spcPct val="0"/>
        </a:spcAft>
        <a:buFont typeface="Arial" charset="0"/>
        <a:buChar char="•"/>
        <a:defRPr sz="8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3pPr>
      <a:lvl4pPr marL="5297292" indent="-756757" algn="l" defTabSz="1513513" rtl="0" fontAlgn="base">
        <a:spcBef>
          <a:spcPct val="20000"/>
        </a:spcBef>
        <a:spcAft>
          <a:spcPct val="0"/>
        </a:spcAft>
        <a:buFont typeface="Arial" charset="0"/>
        <a:buChar char="–"/>
        <a:defRPr sz="6621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4pPr>
      <a:lvl5pPr marL="6810806" indent="-756757" algn="l" defTabSz="1513513" rtl="0" fontAlgn="base">
        <a:spcBef>
          <a:spcPct val="20000"/>
        </a:spcBef>
        <a:spcAft>
          <a:spcPct val="0"/>
        </a:spcAft>
        <a:buFont typeface="Arial" charset="0"/>
        <a:buChar char="»"/>
        <a:defRPr sz="6621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5pPr>
      <a:lvl6pPr marL="8324316" indent="-756757" algn="l" defTabSz="1513513" rtl="0" eaLnBrk="1" latinLnBrk="0" hangingPunct="1">
        <a:spcBef>
          <a:spcPct val="20000"/>
        </a:spcBef>
        <a:buFont typeface="Arial"/>
        <a:buChar char="•"/>
        <a:defRPr sz="6621" kern="1200">
          <a:solidFill>
            <a:schemeClr val="tx1"/>
          </a:solidFill>
          <a:latin typeface="+mn-lt"/>
          <a:ea typeface="+mn-ea"/>
          <a:cs typeface="+mn-cs"/>
        </a:defRPr>
      </a:lvl6pPr>
      <a:lvl7pPr marL="9837827" indent="-756757" algn="l" defTabSz="1513513" rtl="0" eaLnBrk="1" latinLnBrk="0" hangingPunct="1">
        <a:spcBef>
          <a:spcPct val="20000"/>
        </a:spcBef>
        <a:buFont typeface="Arial"/>
        <a:buChar char="•"/>
        <a:defRPr sz="6621" kern="1200">
          <a:solidFill>
            <a:schemeClr val="tx1"/>
          </a:solidFill>
          <a:latin typeface="+mn-lt"/>
          <a:ea typeface="+mn-ea"/>
          <a:cs typeface="+mn-cs"/>
        </a:defRPr>
      </a:lvl7pPr>
      <a:lvl8pPr marL="11351342" indent="-756757" algn="l" defTabSz="1513513" rtl="0" eaLnBrk="1" latinLnBrk="0" hangingPunct="1">
        <a:spcBef>
          <a:spcPct val="20000"/>
        </a:spcBef>
        <a:buFont typeface="Arial"/>
        <a:buChar char="•"/>
        <a:defRPr sz="6621" kern="1200">
          <a:solidFill>
            <a:schemeClr val="tx1"/>
          </a:solidFill>
          <a:latin typeface="+mn-lt"/>
          <a:ea typeface="+mn-ea"/>
          <a:cs typeface="+mn-cs"/>
        </a:defRPr>
      </a:lvl8pPr>
      <a:lvl9pPr marL="12864852" indent="-756757" algn="l" defTabSz="1513513" rtl="0" eaLnBrk="1" latinLnBrk="0" hangingPunct="1">
        <a:spcBef>
          <a:spcPct val="20000"/>
        </a:spcBef>
        <a:buFont typeface="Arial"/>
        <a:buChar char="•"/>
        <a:defRPr sz="662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13513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1pPr>
      <a:lvl2pPr marL="1513513" algn="l" defTabSz="1513513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3027024" algn="l" defTabSz="1513513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540537" algn="l" defTabSz="1513513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6054047" algn="l" defTabSz="1513513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7567560" algn="l" defTabSz="1513513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6pPr>
      <a:lvl7pPr marL="9081073" algn="l" defTabSz="1513513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7pPr>
      <a:lvl8pPr marL="10594584" algn="l" defTabSz="1513513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8pPr>
      <a:lvl9pPr marL="12108096" algn="l" defTabSz="1513513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20" Type="http://schemas.openxmlformats.org/officeDocument/2006/relationships/image" Target="../media/image16.tiff"/><Relationship Id="rId21" Type="http://schemas.openxmlformats.org/officeDocument/2006/relationships/image" Target="../media/image17.png"/><Relationship Id="rId22" Type="http://schemas.openxmlformats.org/officeDocument/2006/relationships/image" Target="../media/image18.png"/><Relationship Id="rId23" Type="http://schemas.openxmlformats.org/officeDocument/2006/relationships/image" Target="../media/image19.png"/><Relationship Id="rId24" Type="http://schemas.openxmlformats.org/officeDocument/2006/relationships/image" Target="../media/image20.jpeg"/><Relationship Id="rId25" Type="http://schemas.microsoft.com/office/2007/relationships/hdphoto" Target="../media/hdphoto3.wdp"/><Relationship Id="rId26" Type="http://schemas.openxmlformats.org/officeDocument/2006/relationships/image" Target="../media/image21.tiff"/><Relationship Id="rId27" Type="http://schemas.openxmlformats.org/officeDocument/2006/relationships/image" Target="../media/image22.tiff"/><Relationship Id="rId28" Type="http://schemas.openxmlformats.org/officeDocument/2006/relationships/image" Target="../media/image23.tiff"/><Relationship Id="rId29" Type="http://schemas.openxmlformats.org/officeDocument/2006/relationships/image" Target="../media/image24.tiff"/><Relationship Id="rId30" Type="http://schemas.openxmlformats.org/officeDocument/2006/relationships/image" Target="../media/image25.tiff"/><Relationship Id="rId31" Type="http://schemas.openxmlformats.org/officeDocument/2006/relationships/image" Target="../media/image26.tiff"/><Relationship Id="rId32" Type="http://schemas.openxmlformats.org/officeDocument/2006/relationships/image" Target="../media/image27.tiff"/><Relationship Id="rId10" Type="http://schemas.openxmlformats.org/officeDocument/2006/relationships/image" Target="../media/image7.tiff"/><Relationship Id="rId11" Type="http://schemas.openxmlformats.org/officeDocument/2006/relationships/image" Target="../media/image8.tiff"/><Relationship Id="rId12" Type="http://schemas.openxmlformats.org/officeDocument/2006/relationships/image" Target="../media/image9.tiff"/><Relationship Id="rId13" Type="http://schemas.openxmlformats.org/officeDocument/2006/relationships/image" Target="../media/image10.tiff"/><Relationship Id="rId14" Type="http://schemas.openxmlformats.org/officeDocument/2006/relationships/image" Target="../media/image11.tiff"/><Relationship Id="rId15" Type="http://schemas.openxmlformats.org/officeDocument/2006/relationships/image" Target="../media/image12.tiff"/><Relationship Id="rId16" Type="http://schemas.openxmlformats.org/officeDocument/2006/relationships/image" Target="../media/image13.tiff"/><Relationship Id="rId17" Type="http://schemas.openxmlformats.org/officeDocument/2006/relationships/image" Target="../media/image14.tiff"/><Relationship Id="rId18" Type="http://schemas.openxmlformats.org/officeDocument/2006/relationships/image" Target="../media/image15.jpeg"/><Relationship Id="rId19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jpeg"/><Relationship Id="rId8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96279"/>
            </a:gs>
            <a:gs pos="100000">
              <a:srgbClr val="4B647B"/>
            </a:gs>
            <a:gs pos="51000">
              <a:srgbClr val="476077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 Same Side Corner Rectangle 14"/>
          <p:cNvSpPr/>
          <p:nvPr/>
        </p:nvSpPr>
        <p:spPr>
          <a:xfrm rot="10800000">
            <a:off x="-2" y="0"/>
            <a:ext cx="38404801" cy="6685993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076" tIns="42037" rIns="84076" bIns="4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5222524" y="1142675"/>
            <a:ext cx="28407360" cy="474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761" tIns="41381" rIns="82761" bIns="41381">
            <a:spAutoFit/>
          </a:bodyPr>
          <a:lstStyle>
            <a:lvl1pPr defTabSz="3343275">
              <a:defRPr>
                <a:solidFill>
                  <a:schemeClr val="tx1"/>
                </a:solidFill>
                <a:latin typeface="Arial" charset="0"/>
              </a:defRPr>
            </a:lvl1pPr>
            <a:lvl2pPr defTabSz="3343275">
              <a:defRPr>
                <a:solidFill>
                  <a:schemeClr val="tx1"/>
                </a:solidFill>
                <a:latin typeface="Arial" charset="0"/>
              </a:defRPr>
            </a:lvl2pPr>
            <a:lvl3pPr defTabSz="3343275">
              <a:defRPr>
                <a:solidFill>
                  <a:schemeClr val="tx1"/>
                </a:solidFill>
                <a:latin typeface="Arial" charset="0"/>
              </a:defRPr>
            </a:lvl3pPr>
            <a:lvl4pPr defTabSz="3343275">
              <a:defRPr>
                <a:solidFill>
                  <a:schemeClr val="tx1"/>
                </a:solidFill>
                <a:latin typeface="Arial" charset="0"/>
              </a:defRPr>
            </a:lvl4pPr>
            <a:lvl5pPr defTabSz="3343275">
              <a:defRPr>
                <a:solidFill>
                  <a:schemeClr val="tx1"/>
                </a:solidFill>
                <a:latin typeface="Arial" charset="0"/>
              </a:defRPr>
            </a:lvl5pPr>
            <a:lvl6pPr defTabSz="3343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3343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3343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3343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8092" b="1" dirty="0"/>
              <a:t>Sharing</a:t>
            </a:r>
            <a:r>
              <a:rPr lang="zh-CN" altLang="en-US" sz="8092" b="1" dirty="0"/>
              <a:t> </a:t>
            </a:r>
            <a:r>
              <a:rPr lang="en-US" altLang="zh-CN" sz="8092" b="1" dirty="0"/>
              <a:t>Uncertain</a:t>
            </a:r>
            <a:r>
              <a:rPr lang="zh-CN" altLang="en-US" sz="8092" b="1" dirty="0"/>
              <a:t> </a:t>
            </a:r>
            <a:r>
              <a:rPr lang="en-US" altLang="zh-CN" sz="8092" b="1" dirty="0"/>
              <a:t>Graphs</a:t>
            </a:r>
            <a:r>
              <a:rPr lang="zh-CN" altLang="en-US" sz="8092" b="1" dirty="0"/>
              <a:t> </a:t>
            </a:r>
            <a:r>
              <a:rPr lang="en-US" altLang="zh-CN" sz="8092" b="1" dirty="0"/>
              <a:t>Using</a:t>
            </a:r>
            <a:r>
              <a:rPr lang="zh-CN" altLang="en-US" sz="8092" b="1" dirty="0"/>
              <a:t> </a:t>
            </a:r>
            <a:r>
              <a:rPr lang="en-US" altLang="zh-CN" sz="8092" b="1" dirty="0"/>
              <a:t>Syntactic</a:t>
            </a:r>
            <a:r>
              <a:rPr lang="zh-CN" altLang="en-US" sz="8092" b="1" dirty="0"/>
              <a:t> </a:t>
            </a:r>
            <a:endParaRPr lang="en-US" altLang="zh-CN" sz="8092" b="1" dirty="0" smtClean="0"/>
          </a:p>
          <a:p>
            <a:pPr algn="ctr"/>
            <a:r>
              <a:rPr lang="en-US" altLang="zh-CN" sz="8092" b="1" dirty="0" smtClean="0"/>
              <a:t>Private</a:t>
            </a:r>
            <a:r>
              <a:rPr lang="zh-CN" altLang="en-US" sz="8092" b="1" dirty="0" smtClean="0"/>
              <a:t> </a:t>
            </a:r>
            <a:r>
              <a:rPr lang="en-US" altLang="zh-CN" sz="8092" b="1" dirty="0"/>
              <a:t>Graph</a:t>
            </a:r>
            <a:r>
              <a:rPr lang="zh-CN" altLang="en-US" sz="8092" b="1" dirty="0"/>
              <a:t> </a:t>
            </a:r>
            <a:r>
              <a:rPr lang="en-US" altLang="zh-CN" sz="8092" b="1" dirty="0"/>
              <a:t>Model</a:t>
            </a:r>
            <a:r>
              <a:rPr lang="zh-CN" altLang="en-US" sz="8092" b="1" dirty="0"/>
              <a:t> </a:t>
            </a:r>
            <a:endParaRPr lang="en-US" altLang="zh-CN" sz="8092" b="1" dirty="0"/>
          </a:p>
          <a:p>
            <a:pPr algn="ctr"/>
            <a:endParaRPr lang="en-US" sz="2000" b="1" dirty="0"/>
          </a:p>
          <a:p>
            <a:pPr algn="ctr"/>
            <a:r>
              <a:rPr lang="en-US" altLang="zh-CN" sz="3923" b="1" dirty="0"/>
              <a:t>Dongqing</a:t>
            </a:r>
            <a:r>
              <a:rPr lang="zh-CN" altLang="en-US" sz="3923" b="1" dirty="0"/>
              <a:t> </a:t>
            </a:r>
            <a:r>
              <a:rPr lang="en-US" altLang="zh-CN" sz="3923" b="1" dirty="0"/>
              <a:t>Xiao,</a:t>
            </a:r>
            <a:r>
              <a:rPr lang="zh-CN" altLang="en-US" sz="3923" b="1" dirty="0"/>
              <a:t> </a:t>
            </a:r>
            <a:r>
              <a:rPr lang="en-US" altLang="zh-CN" sz="3923" b="1" dirty="0"/>
              <a:t>Mohamed</a:t>
            </a:r>
            <a:r>
              <a:rPr lang="zh-CN" altLang="en-US" sz="3923" b="1" dirty="0"/>
              <a:t> </a:t>
            </a:r>
            <a:r>
              <a:rPr lang="en-US" altLang="zh-CN" sz="3923" b="1" dirty="0"/>
              <a:t>Eltabakh,</a:t>
            </a:r>
            <a:r>
              <a:rPr lang="zh-CN" altLang="en-US" sz="3923" b="1" dirty="0"/>
              <a:t> </a:t>
            </a:r>
            <a:r>
              <a:rPr lang="en-US" altLang="zh-CN" sz="3923" b="1" dirty="0"/>
              <a:t>Xiangnan</a:t>
            </a:r>
            <a:r>
              <a:rPr lang="zh-CN" altLang="en-US" sz="3923" b="1" dirty="0"/>
              <a:t> </a:t>
            </a:r>
            <a:r>
              <a:rPr lang="en-US" altLang="zh-CN" sz="3923" b="1" dirty="0"/>
              <a:t>Kong</a:t>
            </a:r>
            <a:r>
              <a:rPr lang="zh-CN" altLang="en-US" sz="3923" b="1" dirty="0"/>
              <a:t> </a:t>
            </a:r>
            <a:endParaRPr lang="en-US" altLang="zh-CN" sz="3923" b="1" dirty="0"/>
          </a:p>
          <a:p>
            <a:pPr algn="ctr"/>
            <a:r>
              <a:rPr lang="en-US" altLang="zh-CN" sz="3923" b="1" dirty="0"/>
              <a:t>Worcester</a:t>
            </a:r>
            <a:r>
              <a:rPr lang="zh-CN" altLang="en-US" sz="3923" b="1" dirty="0"/>
              <a:t> </a:t>
            </a:r>
            <a:r>
              <a:rPr lang="en-US" altLang="zh-CN" sz="3923" b="1" dirty="0"/>
              <a:t>Polytechnic</a:t>
            </a:r>
            <a:r>
              <a:rPr lang="zh-CN" altLang="en-US" sz="3923" b="1" dirty="0"/>
              <a:t> </a:t>
            </a:r>
            <a:r>
              <a:rPr lang="en-US" altLang="zh-CN" sz="3923" b="1" dirty="0"/>
              <a:t>Institute,</a:t>
            </a:r>
            <a:r>
              <a:rPr lang="zh-CN" altLang="en-US" sz="3923" b="1" dirty="0"/>
              <a:t> </a:t>
            </a:r>
            <a:r>
              <a:rPr lang="en-US" altLang="zh-CN" sz="3923" b="1" dirty="0"/>
              <a:t>USA</a:t>
            </a:r>
          </a:p>
          <a:p>
            <a:pPr algn="ctr"/>
            <a:r>
              <a:rPr lang="en-US" altLang="zh-CN" sz="3923" dirty="0" err="1"/>
              <a:t>dxiao</a:t>
            </a:r>
            <a:r>
              <a:rPr lang="en-US" altLang="zh-CN" sz="3923" dirty="0"/>
              <a:t>,</a:t>
            </a:r>
            <a:r>
              <a:rPr lang="en-US" sz="4267" dirty="0"/>
              <a:t> </a:t>
            </a:r>
            <a:r>
              <a:rPr lang="en-US" sz="4267" dirty="0" err="1"/>
              <a:t>meltabakh</a:t>
            </a:r>
            <a:r>
              <a:rPr lang="en-US" altLang="zh-CN" sz="4267" dirty="0" err="1"/>
              <a:t>,xkong@wpi.edu</a:t>
            </a:r>
            <a:endParaRPr lang="en-US" sz="4267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66" y="633419"/>
            <a:ext cx="6487886" cy="501336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9884" y="1734064"/>
            <a:ext cx="3810000" cy="3793067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581144" y="7312669"/>
            <a:ext cx="15226016" cy="8995517"/>
            <a:chOff x="609599" y="7884206"/>
            <a:chExt cx="14754823" cy="9252142"/>
          </a:xfrm>
        </p:grpSpPr>
        <p:sp>
          <p:nvSpPr>
            <p:cNvPr id="37" name="Rounded Rectangle 36"/>
            <p:cNvSpPr/>
            <p:nvPr/>
          </p:nvSpPr>
          <p:spPr>
            <a:xfrm>
              <a:off x="609599" y="7884206"/>
              <a:ext cx="14754823" cy="925214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514410" y="8339328"/>
              <a:ext cx="12832972" cy="1044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Objective:</a:t>
              </a:r>
              <a:r>
                <a:rPr lang="zh-CN" altLang="en-US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Sharing</a:t>
              </a:r>
              <a:r>
                <a:rPr lang="zh-CN" altLang="en-US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Uncertain</a:t>
              </a:r>
              <a:r>
                <a:rPr lang="zh-CN" altLang="en-US" sz="6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Graphs</a:t>
              </a:r>
              <a:r>
                <a:rPr lang="zh-CN" altLang="en-US" sz="6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 </a:t>
              </a:r>
              <a:endPara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456" y="9244163"/>
            <a:ext cx="647669" cy="64766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6"/>
          <a:srcRect t="20688" b="21348"/>
          <a:stretch/>
        </p:blipFill>
        <p:spPr>
          <a:xfrm>
            <a:off x="8724392" y="9315308"/>
            <a:ext cx="1465572" cy="84950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669"/>
                    </a14:imgEffect>
                    <a14:imgEffect>
                      <a14:saturation sat="49000"/>
                    </a14:imgEffect>
                  </a14:imgLayer>
                </a14:imgProps>
              </a:ext>
            </a:extLst>
          </a:blip>
          <a:srcRect r="57723"/>
          <a:stretch/>
        </p:blipFill>
        <p:spPr>
          <a:xfrm>
            <a:off x="2070726" y="8898029"/>
            <a:ext cx="5341070" cy="451269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2900"/>
          <a:stretch/>
        </p:blipFill>
        <p:spPr>
          <a:xfrm>
            <a:off x="8900663" y="8928631"/>
            <a:ext cx="6223556" cy="4719905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581144" y="16830010"/>
            <a:ext cx="15132685" cy="8365243"/>
            <a:chOff x="609600" y="7884206"/>
            <a:chExt cx="14642592" cy="10478089"/>
          </a:xfrm>
        </p:grpSpPr>
        <p:sp>
          <p:nvSpPr>
            <p:cNvPr id="61" name="Rounded Rectangle 60"/>
            <p:cNvSpPr/>
            <p:nvPr/>
          </p:nvSpPr>
          <p:spPr>
            <a:xfrm>
              <a:off x="609600" y="7884206"/>
              <a:ext cx="14642592" cy="10478089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514410" y="8339328"/>
              <a:ext cx="12832972" cy="1272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Concern:</a:t>
              </a:r>
              <a:r>
                <a:rPr lang="zh-CN" altLang="en-US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Privacy</a:t>
              </a:r>
              <a:r>
                <a:rPr lang="zh-CN" altLang="en-US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Breach</a:t>
              </a:r>
              <a:endPara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10"/>
          <a:srcRect b="17374"/>
          <a:stretch/>
        </p:blipFill>
        <p:spPr>
          <a:xfrm>
            <a:off x="1397128" y="18562338"/>
            <a:ext cx="6533625" cy="446270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268" y="18605122"/>
            <a:ext cx="647669" cy="64766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7355" y="19746397"/>
            <a:ext cx="767142" cy="647669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2464" y="19946898"/>
            <a:ext cx="894335" cy="894335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13"/>
          <a:srcRect l="16054" r="20675" b="17918"/>
          <a:stretch/>
        </p:blipFill>
        <p:spPr>
          <a:xfrm>
            <a:off x="9040158" y="18833233"/>
            <a:ext cx="5944566" cy="385597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6908" y="18785900"/>
            <a:ext cx="732078" cy="1218096"/>
          </a:xfrm>
          <a:prstGeom prst="rect">
            <a:avLst/>
          </a:prstGeom>
        </p:spPr>
      </p:pic>
      <p:grpSp>
        <p:nvGrpSpPr>
          <p:cNvPr id="74" name="Group 73"/>
          <p:cNvGrpSpPr/>
          <p:nvPr/>
        </p:nvGrpSpPr>
        <p:grpSpPr>
          <a:xfrm>
            <a:off x="581144" y="25558603"/>
            <a:ext cx="15226016" cy="18037052"/>
            <a:chOff x="609600" y="7614666"/>
            <a:chExt cx="14642592" cy="10747629"/>
          </a:xfrm>
        </p:grpSpPr>
        <p:sp>
          <p:nvSpPr>
            <p:cNvPr id="75" name="Rounded Rectangle 74"/>
            <p:cNvSpPr/>
            <p:nvPr/>
          </p:nvSpPr>
          <p:spPr>
            <a:xfrm>
              <a:off x="609600" y="7614666"/>
              <a:ext cx="14642592" cy="10747629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507529" y="7872732"/>
              <a:ext cx="12832972" cy="122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Option:</a:t>
              </a:r>
              <a:r>
                <a:rPr lang="zh-CN" altLang="en-US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Anonymization</a:t>
              </a:r>
              <a:r>
                <a:rPr lang="zh-CN" altLang="en-US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 </a:t>
              </a:r>
              <a:endPara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91061" y="27379439"/>
            <a:ext cx="10951370" cy="7802851"/>
            <a:chOff x="6218646" y="27519763"/>
            <a:chExt cx="10951370" cy="7802851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218646" y="27519763"/>
              <a:ext cx="10951370" cy="7802851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>
              <a:off x="6813755" y="30000316"/>
              <a:ext cx="1334469" cy="35854"/>
            </a:xfrm>
            <a:prstGeom prst="line">
              <a:avLst/>
            </a:prstGeom>
            <a:ln w="1016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8840307" y="32908857"/>
              <a:ext cx="1360020" cy="4916"/>
            </a:xfrm>
            <a:prstGeom prst="line">
              <a:avLst/>
            </a:prstGeom>
            <a:ln w="1016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594662" y="30096520"/>
            <a:ext cx="449605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00" b="1" dirty="0" smtClean="0">
                <a:solidFill>
                  <a:srgbClr val="C00000"/>
                </a:solidFill>
                <a:latin typeface="Chalkboard" charset="0"/>
                <a:ea typeface="Chalkboard" charset="0"/>
                <a:cs typeface="Chalkboard" charset="0"/>
              </a:rPr>
              <a:t>Uncertain</a:t>
            </a:r>
            <a:r>
              <a:rPr lang="zh-CN" altLang="en-US" sz="5800" b="1" dirty="0" smtClean="0">
                <a:solidFill>
                  <a:srgbClr val="C00000"/>
                </a:solidFill>
                <a:latin typeface="Chalkboard" charset="0"/>
                <a:ea typeface="Chalkboard" charset="0"/>
                <a:cs typeface="Chalkboard" charset="0"/>
              </a:rPr>
              <a:t> </a:t>
            </a:r>
            <a:r>
              <a:rPr lang="en-US" altLang="zh-CN" sz="5800" b="1" dirty="0" smtClean="0">
                <a:solidFill>
                  <a:srgbClr val="C00000"/>
                </a:solidFill>
                <a:latin typeface="Chalkboard" charset="0"/>
                <a:ea typeface="Chalkboard" charset="0"/>
                <a:cs typeface="Chalkboard" charset="0"/>
              </a:rPr>
              <a:t>Graph</a:t>
            </a:r>
            <a:r>
              <a:rPr lang="zh-CN" altLang="en-US" sz="5800" b="1" dirty="0" smtClean="0">
                <a:solidFill>
                  <a:srgbClr val="C00000"/>
                </a:solidFill>
                <a:latin typeface="Chalkboard" charset="0"/>
                <a:ea typeface="Chalkboard" charset="0"/>
                <a:cs typeface="Chalkboard" charset="0"/>
              </a:rPr>
              <a:t> </a:t>
            </a:r>
            <a:endParaRPr lang="en-US" sz="5800" b="1" dirty="0">
              <a:solidFill>
                <a:srgbClr val="C000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6"/>
          <a:srcRect t="13051"/>
          <a:stretch/>
        </p:blipFill>
        <p:spPr>
          <a:xfrm>
            <a:off x="1528307" y="34092226"/>
            <a:ext cx="7124828" cy="464617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88085" y="38732120"/>
            <a:ext cx="843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+mn-ea"/>
                <a:ea typeface="+mn-ea"/>
              </a:rPr>
              <a:t>The</a:t>
            </a:r>
            <a:r>
              <a:rPr lang="zh-CN" altLang="en-US" sz="3600" dirty="0" smtClean="0">
                <a:latin typeface="+mn-ea"/>
                <a:ea typeface="+mn-ea"/>
              </a:rPr>
              <a:t> </a:t>
            </a:r>
            <a:r>
              <a:rPr lang="en-US" altLang="zh-CN" sz="3600" dirty="0" smtClean="0">
                <a:latin typeface="+mn-ea"/>
                <a:ea typeface="+mn-ea"/>
              </a:rPr>
              <a:t>simplest</a:t>
            </a:r>
            <a:r>
              <a:rPr lang="zh-CN" altLang="en-US" sz="3600" dirty="0">
                <a:latin typeface="+mn-ea"/>
                <a:ea typeface="+mn-ea"/>
              </a:rPr>
              <a:t> </a:t>
            </a:r>
            <a:r>
              <a:rPr lang="en-US" altLang="zh-CN" sz="3600" dirty="0" smtClean="0">
                <a:latin typeface="+mn-ea"/>
                <a:ea typeface="+mn-ea"/>
              </a:rPr>
              <a:t>case:</a:t>
            </a:r>
            <a:r>
              <a:rPr lang="zh-CN" altLang="en-US" sz="3600" dirty="0" smtClean="0">
                <a:latin typeface="+mn-ea"/>
                <a:ea typeface="+mn-ea"/>
              </a:rPr>
              <a:t> </a:t>
            </a:r>
            <a:r>
              <a:rPr lang="en-US" altLang="zh-CN" sz="3600" dirty="0" smtClean="0">
                <a:latin typeface="+mn-ea"/>
                <a:ea typeface="+mn-ea"/>
              </a:rPr>
              <a:t>edge</a:t>
            </a:r>
            <a:r>
              <a:rPr lang="zh-CN" altLang="en-US" sz="3600" dirty="0" smtClean="0">
                <a:latin typeface="+mn-ea"/>
                <a:ea typeface="+mn-ea"/>
              </a:rPr>
              <a:t> </a:t>
            </a:r>
            <a:r>
              <a:rPr lang="en-US" altLang="zh-CN" sz="3600" dirty="0" smtClean="0">
                <a:latin typeface="+mn-ea"/>
                <a:ea typeface="+mn-ea"/>
              </a:rPr>
              <a:t>independent</a:t>
            </a:r>
            <a:r>
              <a:rPr lang="zh-CN" altLang="en-US" sz="3600" dirty="0" smtClean="0">
                <a:latin typeface="+mn-ea"/>
                <a:ea typeface="+mn-ea"/>
              </a:rPr>
              <a:t> </a:t>
            </a:r>
            <a:endParaRPr lang="en-US" sz="3600" dirty="0">
              <a:latin typeface="+mn-ea"/>
              <a:ea typeface="+mn-ea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65818" y="35658376"/>
            <a:ext cx="2705887" cy="1693885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1046372" y="35491480"/>
            <a:ext cx="449605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00" b="1" dirty="0" smtClean="0">
                <a:latin typeface="Chalkboard" charset="0"/>
                <a:ea typeface="Chalkboard" charset="0"/>
                <a:cs typeface="Chalkboard" charset="0"/>
              </a:rPr>
              <a:t>Weighted</a:t>
            </a:r>
            <a:r>
              <a:rPr lang="zh-CN" altLang="en-US" sz="5800" b="1" dirty="0" smtClean="0">
                <a:latin typeface="Chalkboard" charset="0"/>
                <a:ea typeface="Chalkboard" charset="0"/>
                <a:cs typeface="Chalkboard" charset="0"/>
              </a:rPr>
              <a:t> </a:t>
            </a:r>
            <a:r>
              <a:rPr lang="en-US" altLang="zh-CN" sz="5800" b="1" dirty="0" smtClean="0">
                <a:latin typeface="Chalkboard" charset="0"/>
                <a:ea typeface="Chalkboard" charset="0"/>
                <a:cs typeface="Chalkboard" charset="0"/>
              </a:rPr>
              <a:t>Graph</a:t>
            </a:r>
            <a:r>
              <a:rPr lang="zh-CN" altLang="en-US" sz="5800" b="1" dirty="0" smtClean="0">
                <a:latin typeface="Chalkboard" charset="0"/>
                <a:ea typeface="Chalkboard" charset="0"/>
                <a:cs typeface="Chalkboard" charset="0"/>
              </a:rPr>
              <a:t> </a:t>
            </a:r>
            <a:endParaRPr lang="en-US" sz="5800" b="1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446908" y="37514266"/>
            <a:ext cx="63602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800" dirty="0" smtClean="0">
                <a:solidFill>
                  <a:schemeClr val="tx2"/>
                </a:solidFill>
                <a:latin typeface="+mn-ea"/>
                <a:ea typeface="+mn-ea"/>
              </a:rPr>
              <a:t>@</a:t>
            </a:r>
            <a:r>
              <a:rPr lang="zh-CN" altLang="en-US" sz="3800" dirty="0" smtClean="0">
                <a:solidFill>
                  <a:schemeClr val="tx2"/>
                </a:solidFill>
                <a:latin typeface="+mn-ea"/>
                <a:ea typeface="+mn-ea"/>
              </a:rPr>
              <a:t> </a:t>
            </a:r>
            <a:r>
              <a:rPr lang="en-US" altLang="zh-CN" sz="3800" dirty="0" smtClean="0">
                <a:latin typeface="+mn-ea"/>
                <a:ea typeface="+mn-ea"/>
              </a:rPr>
              <a:t>possible</a:t>
            </a:r>
            <a:r>
              <a:rPr lang="zh-CN" altLang="en-US" sz="3800" dirty="0" smtClean="0">
                <a:latin typeface="+mn-ea"/>
                <a:ea typeface="+mn-ea"/>
              </a:rPr>
              <a:t> </a:t>
            </a:r>
            <a:r>
              <a:rPr lang="en-US" altLang="zh-CN" sz="3800" dirty="0" smtClean="0">
                <a:latin typeface="+mn-ea"/>
                <a:ea typeface="+mn-ea"/>
              </a:rPr>
              <a:t>world</a:t>
            </a:r>
            <a:r>
              <a:rPr lang="zh-CN" altLang="en-US" sz="3800" dirty="0" smtClean="0">
                <a:latin typeface="+mn-ea"/>
                <a:ea typeface="+mn-ea"/>
              </a:rPr>
              <a:t> </a:t>
            </a:r>
            <a:r>
              <a:rPr lang="en-US" altLang="zh-CN" sz="3800" dirty="0" smtClean="0">
                <a:latin typeface="+mn-ea"/>
                <a:ea typeface="+mn-ea"/>
              </a:rPr>
              <a:t>semantic</a:t>
            </a:r>
            <a:r>
              <a:rPr lang="zh-CN" altLang="en-US" sz="3800" dirty="0" smtClean="0">
                <a:latin typeface="+mn-ea"/>
                <a:ea typeface="+mn-ea"/>
              </a:rPr>
              <a:t> </a:t>
            </a:r>
            <a:endParaRPr lang="en-US" sz="3800" dirty="0">
              <a:latin typeface="+mn-ea"/>
              <a:ea typeface="+mn-e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528308" y="40432348"/>
            <a:ext cx="1274187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000" dirty="0" smtClean="0">
                <a:latin typeface="Al Nile" charset="-78"/>
                <a:ea typeface="Al Nile" charset="-78"/>
                <a:cs typeface="Al Nile" charset="-78"/>
              </a:rPr>
              <a:t>C</a:t>
            </a:r>
            <a:r>
              <a:rPr lang="en-US" sz="5000" dirty="0" smtClean="0">
                <a:latin typeface="Al Nile" charset="-78"/>
                <a:ea typeface="Al Nile" charset="-78"/>
                <a:cs typeface="Al Nile" charset="-78"/>
              </a:rPr>
              <a:t>urrent </a:t>
            </a:r>
            <a:r>
              <a:rPr lang="en-US" sz="5000" dirty="0">
                <a:latin typeface="Al Nile" charset="-78"/>
                <a:ea typeface="Al Nile" charset="-78"/>
                <a:cs typeface="Al Nile" charset="-78"/>
              </a:rPr>
              <a:t>graph anonymization </a:t>
            </a:r>
            <a:r>
              <a:rPr lang="en-US" altLang="zh-CN" sz="5000" dirty="0" smtClean="0">
                <a:latin typeface="Al Nile" charset="-78"/>
                <a:ea typeface="Al Nile" charset="-78"/>
                <a:cs typeface="Al Nile" charset="-78"/>
              </a:rPr>
              <a:t>techniques</a:t>
            </a:r>
            <a:r>
              <a:rPr lang="zh-CN" altLang="en-US" sz="5000" dirty="0" smtClean="0">
                <a:latin typeface="Al Nile" charset="-78"/>
                <a:ea typeface="Al Nile" charset="-78"/>
                <a:cs typeface="Al Nile" charset="-78"/>
              </a:rPr>
              <a:t> </a:t>
            </a:r>
            <a:r>
              <a:rPr lang="en-US" sz="5000" dirty="0" smtClean="0">
                <a:latin typeface="Al Nile" charset="-78"/>
                <a:ea typeface="Al Nile" charset="-78"/>
                <a:cs typeface="Al Nile" charset="-78"/>
              </a:rPr>
              <a:t>only </a:t>
            </a:r>
            <a:r>
              <a:rPr lang="en-US" sz="5000" dirty="0">
                <a:latin typeface="Al Nile" charset="-78"/>
                <a:ea typeface="Al Nile" charset="-78"/>
                <a:cs typeface="Al Nile" charset="-78"/>
              </a:rPr>
              <a:t>target </a:t>
            </a:r>
            <a:r>
              <a:rPr lang="en-US" sz="5000" dirty="0" smtClean="0">
                <a:latin typeface="Al Nile" charset="-78"/>
                <a:ea typeface="Al Nile" charset="-78"/>
                <a:cs typeface="Al Nile" charset="-78"/>
              </a:rPr>
              <a:t>deterministic </a:t>
            </a:r>
            <a:r>
              <a:rPr lang="en-US" sz="5000" dirty="0">
                <a:latin typeface="Al Nile" charset="-78"/>
                <a:ea typeface="Al Nile" charset="-78"/>
                <a:cs typeface="Al Nile" charset="-78"/>
              </a:rPr>
              <a:t>graphs and overlook the uncertain scenario. 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16375745" y="7246421"/>
            <a:ext cx="20930677" cy="6578291"/>
            <a:chOff x="599105" y="7884205"/>
            <a:chExt cx="14765317" cy="9581163"/>
          </a:xfrm>
        </p:grpSpPr>
        <p:sp>
          <p:nvSpPr>
            <p:cNvPr id="80" name="Rounded Rectangle 79"/>
            <p:cNvSpPr/>
            <p:nvPr/>
          </p:nvSpPr>
          <p:spPr>
            <a:xfrm>
              <a:off x="599105" y="7884205"/>
              <a:ext cx="14765317" cy="9581163"/>
            </a:xfrm>
            <a:prstGeom prst="roundRect">
              <a:avLst>
                <a:gd name="adj" fmla="val 20930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514410" y="8339328"/>
              <a:ext cx="12832972" cy="1240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Challenges</a:t>
              </a:r>
              <a:r>
                <a:rPr lang="zh-CN" altLang="en-US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 </a:t>
              </a:r>
              <a:endPara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83" name="Rounded Rectangle 82"/>
          <p:cNvSpPr/>
          <p:nvPr/>
        </p:nvSpPr>
        <p:spPr>
          <a:xfrm>
            <a:off x="16375745" y="14237752"/>
            <a:ext cx="20915801" cy="17636363"/>
          </a:xfrm>
          <a:prstGeom prst="roundRect">
            <a:avLst>
              <a:gd name="adj" fmla="val 627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17722699" y="14877282"/>
            <a:ext cx="18191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Chameleon</a:t>
            </a:r>
            <a:r>
              <a:rPr lang="en-US" altLang="zh-CN" sz="6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altLang="zh-CN" sz="6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Uncertain </a:t>
            </a:r>
            <a:r>
              <a:rPr lang="en-US" altLang="zh-CN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Graph Anonymization Solution</a:t>
            </a:r>
            <a:endParaRPr lang="en-US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16375745" y="32278465"/>
            <a:ext cx="20994190" cy="11317190"/>
            <a:chOff x="722297" y="7855544"/>
            <a:chExt cx="14754823" cy="9920683"/>
          </a:xfrm>
        </p:grpSpPr>
        <p:sp>
          <p:nvSpPr>
            <p:cNvPr id="89" name="Rounded Rectangle 88"/>
            <p:cNvSpPr/>
            <p:nvPr/>
          </p:nvSpPr>
          <p:spPr>
            <a:xfrm>
              <a:off x="722297" y="7855544"/>
              <a:ext cx="14754823" cy="9920683"/>
            </a:xfrm>
            <a:prstGeom prst="roundRect">
              <a:avLst>
                <a:gd name="adj" fmla="val 15593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523541" y="8219776"/>
              <a:ext cx="12832972" cy="1232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Empirical</a:t>
              </a:r>
              <a:r>
                <a:rPr lang="zh-CN" altLang="en-US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Evaluation</a:t>
              </a:r>
              <a:endPara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22920485" y="9035316"/>
            <a:ext cx="739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Arial" charset="0"/>
              <a:buChar char="•"/>
            </a:pPr>
            <a:r>
              <a:rPr lang="en-US" sz="3600" b="1" i="1" dirty="0"/>
              <a:t>Stochastic Utility </a:t>
            </a:r>
            <a:r>
              <a:rPr lang="en-US" sz="3600" b="1" i="1" dirty="0" smtClean="0"/>
              <a:t>Loss</a:t>
            </a:r>
            <a:endParaRPr lang="en-US" sz="36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29624264" y="9034680"/>
            <a:ext cx="739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Arial" charset="0"/>
              <a:buChar char="•"/>
            </a:pPr>
            <a:r>
              <a:rPr lang="en-US" sz="3600" b="1" i="1" dirty="0"/>
              <a:t>Intractable Search Space </a:t>
            </a:r>
            <a:endParaRPr lang="en-US" sz="3600" b="1" dirty="0"/>
          </a:p>
        </p:txBody>
      </p:sp>
      <p:grpSp>
        <p:nvGrpSpPr>
          <p:cNvPr id="26" name="Group 25"/>
          <p:cNvGrpSpPr/>
          <p:nvPr/>
        </p:nvGrpSpPr>
        <p:grpSpPr>
          <a:xfrm>
            <a:off x="16886306" y="8986583"/>
            <a:ext cx="6333635" cy="3962618"/>
            <a:chOff x="16886306" y="8986583"/>
            <a:chExt cx="6333635" cy="3962618"/>
          </a:xfrm>
        </p:grpSpPr>
        <p:sp>
          <p:nvSpPr>
            <p:cNvPr id="3" name="TextBox 2"/>
            <p:cNvSpPr txBox="1"/>
            <p:nvPr/>
          </p:nvSpPr>
          <p:spPr>
            <a:xfrm>
              <a:off x="16886306" y="8986583"/>
              <a:ext cx="63336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ctr">
                <a:buFont typeface="Arial" charset="0"/>
                <a:buChar char="•"/>
              </a:pPr>
              <a:r>
                <a:rPr lang="en-US" altLang="zh-CN" sz="3600" b="1" i="1" dirty="0" smtClean="0">
                  <a:ea typeface="Arial" charset="0"/>
                  <a:cs typeface="Arial" charset="0"/>
                </a:rPr>
                <a:t>Stochastic</a:t>
              </a:r>
              <a:r>
                <a:rPr lang="zh-CN" altLang="en-US" sz="3600" b="1" i="1" dirty="0" smtClean="0">
                  <a:ea typeface="Arial" charset="0"/>
                  <a:cs typeface="Arial" charset="0"/>
                </a:rPr>
                <a:t> </a:t>
              </a:r>
              <a:r>
                <a:rPr lang="en-US" altLang="zh-CN" sz="3600" b="1" i="1" dirty="0" smtClean="0">
                  <a:ea typeface="Arial" charset="0"/>
                  <a:cs typeface="Arial" charset="0"/>
                </a:rPr>
                <a:t>Privacy</a:t>
              </a:r>
              <a:r>
                <a:rPr lang="zh-CN" altLang="en-US" sz="3600" b="1" i="1" dirty="0" smtClean="0">
                  <a:ea typeface="Arial" charset="0"/>
                  <a:cs typeface="Arial" charset="0"/>
                </a:rPr>
                <a:t> </a:t>
              </a:r>
              <a:r>
                <a:rPr lang="en-US" altLang="zh-CN" sz="3600" b="1" i="1" dirty="0" smtClean="0">
                  <a:ea typeface="Arial" charset="0"/>
                  <a:cs typeface="Arial" charset="0"/>
                </a:rPr>
                <a:t>Attack</a:t>
              </a:r>
              <a:r>
                <a:rPr lang="zh-CN" altLang="en-US" sz="3600" b="1" i="1" dirty="0" smtClean="0">
                  <a:ea typeface="Arial" charset="0"/>
                  <a:cs typeface="Arial" charset="0"/>
                </a:rPr>
                <a:t> </a:t>
              </a:r>
              <a:endParaRPr lang="en-US" sz="3600" b="1" i="1" dirty="0">
                <a:ea typeface="Arial" charset="0"/>
                <a:cs typeface="Arial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936967" y="9616036"/>
              <a:ext cx="3902307" cy="229260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8206483" y="11810428"/>
              <a:ext cx="388727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400" i="1" dirty="0" smtClean="0"/>
                <a:t>Leak</a:t>
              </a:r>
              <a:r>
                <a:rPr lang="zh-CN" altLang="en-US" sz="3400" i="1" dirty="0" smtClean="0"/>
                <a:t> </a:t>
              </a:r>
              <a:r>
                <a:rPr lang="en-US" altLang="zh-CN" sz="3400" i="1" dirty="0" smtClean="0"/>
                <a:t>caused</a:t>
              </a:r>
              <a:r>
                <a:rPr lang="zh-CN" altLang="en-US" sz="3400" i="1" dirty="0" smtClean="0"/>
                <a:t> </a:t>
              </a:r>
              <a:r>
                <a:rPr lang="en-US" altLang="zh-CN" sz="3400" i="1" dirty="0" smtClean="0"/>
                <a:t>by</a:t>
              </a:r>
              <a:r>
                <a:rPr lang="zh-CN" altLang="en-US" sz="3400" i="1" dirty="0" smtClean="0"/>
                <a:t> </a:t>
              </a:r>
              <a:r>
                <a:rPr lang="en-US" altLang="zh-CN" sz="3400" i="1" dirty="0"/>
                <a:t>e</a:t>
              </a:r>
              <a:r>
                <a:rPr lang="en-US" altLang="zh-CN" sz="3400" i="1" dirty="0" smtClean="0"/>
                <a:t>dge</a:t>
              </a:r>
              <a:r>
                <a:rPr lang="zh-CN" altLang="en-US" sz="3400" i="1" dirty="0" smtClean="0"/>
                <a:t> </a:t>
              </a:r>
              <a:r>
                <a:rPr lang="en-US" altLang="zh-CN" sz="3400" i="1" dirty="0" smtClean="0"/>
                <a:t>uncertainty</a:t>
              </a:r>
              <a:r>
                <a:rPr lang="zh-CN" altLang="en-US" sz="3400" i="1" dirty="0" smtClean="0"/>
                <a:t> </a:t>
              </a:r>
              <a:endParaRPr lang="en-US" sz="3400" i="1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8290"/>
          <a:stretch/>
        </p:blipFill>
        <p:spPr>
          <a:xfrm>
            <a:off x="24766287" y="9856185"/>
            <a:ext cx="4138569" cy="270532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4326543" y="11875570"/>
            <a:ext cx="472141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400" i="1" dirty="0" smtClean="0"/>
              <a:t>Structural</a:t>
            </a:r>
            <a:r>
              <a:rPr lang="zh-CN" altLang="en-US" sz="3400" i="1" dirty="0" smtClean="0"/>
              <a:t> </a:t>
            </a:r>
            <a:r>
              <a:rPr lang="en-US" altLang="zh-CN" sz="3400" i="1" dirty="0" smtClean="0"/>
              <a:t>difference</a:t>
            </a:r>
            <a:r>
              <a:rPr lang="zh-CN" altLang="en-US" sz="3400" i="1" dirty="0" smtClean="0"/>
              <a:t> </a:t>
            </a:r>
            <a:r>
              <a:rPr lang="en-US" altLang="zh-CN" sz="3400" i="1" dirty="0" smtClean="0"/>
              <a:t>over</a:t>
            </a:r>
            <a:r>
              <a:rPr lang="zh-CN" altLang="en-US" sz="3400" i="1" dirty="0" smtClean="0"/>
              <a:t> </a:t>
            </a:r>
            <a:r>
              <a:rPr lang="en-US" altLang="zh-CN" sz="3400" i="1" dirty="0" smtClean="0"/>
              <a:t>uncertain</a:t>
            </a:r>
            <a:r>
              <a:rPr lang="zh-CN" altLang="en-US" sz="3400" i="1" dirty="0" smtClean="0"/>
              <a:t> </a:t>
            </a:r>
            <a:r>
              <a:rPr lang="en-US" altLang="zh-CN" sz="3400" i="1" dirty="0" smtClean="0"/>
              <a:t>graphs</a:t>
            </a:r>
            <a:r>
              <a:rPr lang="zh-CN" altLang="en-US" sz="3400" i="1" dirty="0" smtClean="0"/>
              <a:t>  </a:t>
            </a:r>
            <a:endParaRPr lang="en-US" sz="3400" i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755400" y="9675712"/>
            <a:ext cx="3431540" cy="238452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0454208" y="11908641"/>
            <a:ext cx="573621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400" i="1" dirty="0" smtClean="0"/>
              <a:t>Exponential</a:t>
            </a:r>
            <a:r>
              <a:rPr lang="zh-CN" altLang="en-US" sz="3400" i="1" dirty="0" smtClean="0"/>
              <a:t> </a:t>
            </a:r>
            <a:endParaRPr lang="en-US" altLang="zh-CN" sz="3400" i="1" dirty="0" smtClean="0"/>
          </a:p>
          <a:p>
            <a:pPr algn="ctr"/>
            <a:r>
              <a:rPr lang="en-US" altLang="zh-CN" sz="3400" i="1" dirty="0" smtClean="0"/>
              <a:t>search</a:t>
            </a:r>
            <a:r>
              <a:rPr lang="zh-CN" altLang="en-US" sz="3400" i="1" dirty="0" smtClean="0"/>
              <a:t> </a:t>
            </a:r>
            <a:r>
              <a:rPr lang="en-US" altLang="zh-CN" sz="3400" i="1" dirty="0" smtClean="0"/>
              <a:t>space</a:t>
            </a:r>
            <a:endParaRPr lang="en-US" sz="3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2"/>
          <a:srcRect t="4736"/>
          <a:stretch/>
        </p:blipFill>
        <p:spPr>
          <a:xfrm>
            <a:off x="17025197" y="33900606"/>
            <a:ext cx="14912152" cy="7806600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17371253" y="41632676"/>
            <a:ext cx="1849345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000" dirty="0">
                <a:latin typeface="Al Nile" charset="-78"/>
                <a:ea typeface="Al Nile" charset="-78"/>
                <a:cs typeface="Al Nile" charset="-78"/>
              </a:rPr>
              <a:t>The</a:t>
            </a:r>
            <a:r>
              <a:rPr lang="zh-CN" altLang="en-US" sz="5000" dirty="0">
                <a:latin typeface="Al Nile" charset="-78"/>
                <a:ea typeface="Al Nile" charset="-78"/>
                <a:cs typeface="Al Nile" charset="-78"/>
              </a:rPr>
              <a:t>  </a:t>
            </a:r>
            <a:r>
              <a:rPr lang="en-US" altLang="zh-CN" sz="5000" dirty="0">
                <a:latin typeface="Al Nile" charset="-78"/>
                <a:ea typeface="Al Nile" charset="-78"/>
                <a:cs typeface="Al Nile" charset="-78"/>
              </a:rPr>
              <a:t>generated</a:t>
            </a:r>
            <a:r>
              <a:rPr lang="zh-CN" altLang="en-US" sz="5000" dirty="0">
                <a:latin typeface="Al Nile" charset="-78"/>
                <a:ea typeface="Al Nile" charset="-78"/>
                <a:cs typeface="Al Nile" charset="-78"/>
              </a:rPr>
              <a:t> </a:t>
            </a:r>
            <a:r>
              <a:rPr lang="en-US" sz="5000" dirty="0">
                <a:latin typeface="Al Nile" charset="-78"/>
                <a:ea typeface="Al Nile" charset="-78"/>
                <a:cs typeface="Al Nile" charset="-78"/>
              </a:rPr>
              <a:t>anonymized uncertain graphs </a:t>
            </a:r>
          </a:p>
          <a:p>
            <a:pPr algn="ctr"/>
            <a:r>
              <a:rPr lang="en-US" sz="5000" dirty="0">
                <a:latin typeface="Al Nile" charset="-78"/>
                <a:ea typeface="Al Nile" charset="-78"/>
                <a:cs typeface="Al Nile" charset="-78"/>
              </a:rPr>
              <a:t>that closely match the original</a:t>
            </a:r>
            <a:r>
              <a:rPr lang="zh-CN" altLang="en-US" sz="5000" dirty="0">
                <a:latin typeface="Al Nile" charset="-78"/>
                <a:ea typeface="Al Nile" charset="-78"/>
                <a:cs typeface="Al Nile" charset="-78"/>
              </a:rPr>
              <a:t> </a:t>
            </a:r>
            <a:r>
              <a:rPr lang="en-US" altLang="zh-CN" sz="5000" dirty="0">
                <a:latin typeface="Al Nile" charset="-78"/>
                <a:ea typeface="Al Nile" charset="-78"/>
                <a:cs typeface="Al Nile" charset="-78"/>
              </a:rPr>
              <a:t>ones</a:t>
            </a:r>
            <a:r>
              <a:rPr lang="zh-CN" altLang="en-US" sz="5000" dirty="0">
                <a:latin typeface="Al Nile" charset="-78"/>
                <a:ea typeface="Al Nile" charset="-78"/>
                <a:cs typeface="Al Nile" charset="-78"/>
              </a:rPr>
              <a:t> </a:t>
            </a:r>
            <a:r>
              <a:rPr lang="en-US" altLang="zh-CN" sz="5000" dirty="0" smtClean="0">
                <a:latin typeface="Al Nile" charset="-78"/>
                <a:ea typeface="Al Nile" charset="-78"/>
                <a:cs typeface="Al Nile" charset="-78"/>
              </a:rPr>
              <a:t>w.r.t</a:t>
            </a:r>
            <a:r>
              <a:rPr lang="zh-CN" altLang="en-US" sz="5000" dirty="0" smtClean="0">
                <a:latin typeface="Al Nile" charset="-78"/>
                <a:ea typeface="Al Nile" charset="-78"/>
                <a:cs typeface="Al Nile" charset="-78"/>
              </a:rPr>
              <a:t> </a:t>
            </a:r>
            <a:r>
              <a:rPr lang="en-US" altLang="zh-CN" sz="5000" dirty="0">
                <a:latin typeface="Al Nile" charset="-78"/>
                <a:ea typeface="Al Nile" charset="-78"/>
                <a:cs typeface="Al Nile" charset="-78"/>
              </a:rPr>
              <a:t>Reliability</a:t>
            </a:r>
            <a:r>
              <a:rPr lang="zh-CN" altLang="en-US" sz="5000" dirty="0">
                <a:latin typeface="Al Nile" charset="-78"/>
                <a:ea typeface="Al Nile" charset="-78"/>
                <a:cs typeface="Al Nile" charset="-78"/>
              </a:rPr>
              <a:t> </a:t>
            </a:r>
            <a:r>
              <a:rPr lang="en-US" altLang="zh-CN" sz="5000" dirty="0">
                <a:latin typeface="Al Nile" charset="-78"/>
                <a:ea typeface="Al Nile" charset="-78"/>
                <a:cs typeface="Al Nile" charset="-78"/>
              </a:rPr>
              <a:t>.</a:t>
            </a:r>
            <a:endParaRPr lang="en-US" sz="5000" dirty="0">
              <a:latin typeface="Al Nile" charset="-78"/>
              <a:ea typeface="Al Nile" charset="-78"/>
              <a:cs typeface="Al Nile" charset="-78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494515" y="16121499"/>
            <a:ext cx="10917200" cy="296704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6687398" y="16681049"/>
            <a:ext cx="89655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u="sng">
                <a:latin typeface="Cambria Math" charset="0"/>
                <a:ea typeface="Cambria Math" charset="0"/>
                <a:cs typeface="Cambria Math" charset="0"/>
              </a:rPr>
              <a:t>Baseline </a:t>
            </a:r>
            <a:r>
              <a:rPr lang="en-US" altLang="zh-CN" sz="4400" u="sng" smtClean="0">
                <a:latin typeface="Cambria Math" charset="0"/>
                <a:ea typeface="Cambria Math" charset="0"/>
                <a:cs typeface="Cambria Math" charset="0"/>
              </a:rPr>
              <a:t>Approach:</a:t>
            </a:r>
            <a:r>
              <a:rPr lang="zh-CN" altLang="en-US" sz="4400" u="sng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sz="4400" u="sng" dirty="0" smtClean="0">
                <a:latin typeface="Cambria Math" charset="0"/>
                <a:ea typeface="Cambria Math" charset="0"/>
                <a:cs typeface="Cambria Math" charset="0"/>
              </a:rPr>
              <a:t>Rep-An</a:t>
            </a:r>
            <a:endParaRPr lang="en-US" sz="4400" u="sng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7837262" y="17490767"/>
            <a:ext cx="76737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charset="2"/>
              <a:buChar char="ü"/>
            </a:pPr>
            <a:r>
              <a:rPr lang="en-US" altLang="zh-CN" sz="4000" dirty="0" smtClean="0"/>
              <a:t>Combines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isolated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techniques</a:t>
            </a:r>
          </a:p>
          <a:p>
            <a:pPr marL="571500" indent="-571500">
              <a:buFont typeface="Wingdings" charset="2"/>
              <a:buChar char="ü"/>
            </a:pPr>
            <a:r>
              <a:rPr lang="en-US" altLang="zh-CN" sz="4000" dirty="0" smtClean="0"/>
              <a:t>Suffers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from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huge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utility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loss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18461" y="19592445"/>
            <a:ext cx="1792701" cy="17927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235124" y="28857100"/>
            <a:ext cx="5455119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300" dirty="0" smtClean="0">
                <a:latin typeface="Cambria Math" charset="0"/>
                <a:ea typeface="Cambria Math" charset="0"/>
                <a:cs typeface="Cambria Math" charset="0"/>
              </a:rPr>
              <a:t>Binary</a:t>
            </a:r>
            <a:r>
              <a:rPr lang="zh-CN" altLang="en-US" sz="43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altLang="zh-CN" sz="4300" dirty="0" smtClean="0">
                <a:latin typeface="Cambria Math" charset="0"/>
                <a:ea typeface="Cambria Math" charset="0"/>
                <a:cs typeface="Cambria Math" charset="0"/>
              </a:rPr>
              <a:t>search</a:t>
            </a:r>
            <a:r>
              <a:rPr lang="zh-CN" altLang="en-US" sz="43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endParaRPr lang="en-US" altLang="zh-CN" sz="43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algn="ctr"/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the</a:t>
            </a:r>
            <a:r>
              <a:rPr lang="zh-CN" altLang="en-US" sz="40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altLang="zh-CN" sz="4000" b="1" dirty="0" smtClean="0">
                <a:latin typeface="Cambria Math" charset="0"/>
                <a:ea typeface="Cambria Math" charset="0"/>
                <a:cs typeface="Cambria Math" charset="0"/>
              </a:rPr>
              <a:t>minimal</a:t>
            </a:r>
            <a:r>
              <a:rPr lang="zh-CN" altLang="en-US" sz="40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amount</a:t>
            </a:r>
            <a:r>
              <a:rPr lang="zh-CN" altLang="en-US" sz="40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of</a:t>
            </a:r>
            <a:r>
              <a:rPr lang="zh-CN" altLang="en-US" sz="40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necessary</a:t>
            </a:r>
            <a:r>
              <a:rPr lang="zh-CN" altLang="en-US" sz="40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noise</a:t>
            </a:r>
            <a:endParaRPr lang="en-US" sz="40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6814956" y="21889327"/>
            <a:ext cx="4710983" cy="7905227"/>
            <a:chOff x="17174758" y="22523517"/>
            <a:chExt cx="3895355" cy="632498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6"/>
            <a:srcRect l="11428" r="45660" b="22123"/>
            <a:stretch/>
          </p:blipFill>
          <p:spPr>
            <a:xfrm rot="16200000">
              <a:off x="16431046" y="24209434"/>
              <a:ext cx="6324984" cy="295315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7916202" y="27212503"/>
              <a:ext cx="10317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02060"/>
                  </a:solidFill>
                </a:rPr>
                <a:t>min</a:t>
              </a:r>
              <a:endParaRPr lang="en-US" sz="3200" dirty="0">
                <a:solidFill>
                  <a:srgbClr val="002060"/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7174758" y="22919519"/>
              <a:ext cx="10317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02060"/>
                  </a:solidFill>
                </a:rPr>
                <a:t>max</a:t>
              </a:r>
              <a:endParaRPr lang="en-US" sz="3200" dirty="0">
                <a:solidFill>
                  <a:srgbClr val="002060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9143302" y="25240266"/>
              <a:ext cx="10317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6056FF"/>
                  </a:solidFill>
                </a:rPr>
                <a:t>mid</a:t>
              </a:r>
              <a:endParaRPr lang="en-US" sz="3200" dirty="0">
                <a:solidFill>
                  <a:srgbClr val="6056FF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9361154" y="24454087"/>
            <a:ext cx="4119044" cy="2086804"/>
            <a:chOff x="19264168" y="22744141"/>
            <a:chExt cx="4119044" cy="2086804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1282698" y="23960555"/>
              <a:ext cx="1113152" cy="87039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9264168" y="22744141"/>
              <a:ext cx="41190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 smtClean="0"/>
                <a:t>Guided</a:t>
              </a:r>
              <a:r>
                <a:rPr lang="zh-CN" altLang="en-US" sz="3600" dirty="0" smtClean="0"/>
                <a:t> </a:t>
              </a:r>
              <a:r>
                <a:rPr lang="en-US" altLang="zh-CN" sz="3600" dirty="0" smtClean="0"/>
                <a:t>Random</a:t>
              </a:r>
              <a:r>
                <a:rPr lang="zh-CN" altLang="en-US" sz="3600" dirty="0" smtClean="0"/>
                <a:t> </a:t>
              </a:r>
              <a:r>
                <a:rPr lang="en-US" altLang="zh-CN" sz="3600" dirty="0"/>
                <a:t>S</a:t>
              </a:r>
              <a:r>
                <a:rPr lang="en-US" altLang="zh-CN" sz="3600" dirty="0" smtClean="0"/>
                <a:t>earch</a:t>
              </a:r>
              <a:r>
                <a:rPr lang="zh-CN" altLang="en-US" sz="3600" dirty="0" smtClean="0"/>
                <a:t> </a:t>
              </a:r>
              <a:endParaRPr lang="en-US" sz="3600" dirty="0"/>
            </a:p>
          </p:txBody>
        </p:sp>
      </p:grpSp>
      <p:sp>
        <p:nvSpPr>
          <p:cNvPr id="47" name="Left Brace 46"/>
          <p:cNvSpPr/>
          <p:nvPr/>
        </p:nvSpPr>
        <p:spPr>
          <a:xfrm>
            <a:off x="22690243" y="21913518"/>
            <a:ext cx="1100777" cy="8851183"/>
          </a:xfrm>
          <a:prstGeom prst="leftBrace">
            <a:avLst>
              <a:gd name="adj1" fmla="val 49186"/>
              <a:gd name="adj2" fmla="val 48459"/>
            </a:avLst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8"/>
          <a:srcRect r="53981"/>
          <a:stretch/>
        </p:blipFill>
        <p:spPr>
          <a:xfrm>
            <a:off x="27707212" y="22344885"/>
            <a:ext cx="2548150" cy="2705100"/>
          </a:xfrm>
          <a:prstGeom prst="rect">
            <a:avLst/>
          </a:prstGeom>
        </p:spPr>
      </p:pic>
      <p:sp>
        <p:nvSpPr>
          <p:cNvPr id="129" name="Right Arrow 128"/>
          <p:cNvSpPr/>
          <p:nvPr/>
        </p:nvSpPr>
        <p:spPr>
          <a:xfrm>
            <a:off x="29934359" y="23608499"/>
            <a:ext cx="1264382" cy="317113"/>
          </a:xfrm>
          <a:prstGeom prst="rightArrow">
            <a:avLst>
              <a:gd name="adj1" fmla="val 26086"/>
              <a:gd name="adj2" fmla="val 67936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/>
          <p:cNvGrpSpPr/>
          <p:nvPr/>
        </p:nvGrpSpPr>
        <p:grpSpPr>
          <a:xfrm>
            <a:off x="28076571" y="25996621"/>
            <a:ext cx="6885484" cy="2136226"/>
            <a:chOff x="27480929" y="24411950"/>
            <a:chExt cx="6885484" cy="2136226"/>
          </a:xfrm>
        </p:grpSpPr>
        <p:grpSp>
          <p:nvGrpSpPr>
            <p:cNvPr id="148" name="Group 147"/>
            <p:cNvGrpSpPr/>
            <p:nvPr/>
          </p:nvGrpSpPr>
          <p:grpSpPr>
            <a:xfrm>
              <a:off x="27480929" y="24411950"/>
              <a:ext cx="6885484" cy="2136226"/>
              <a:chOff x="27480929" y="24411950"/>
              <a:chExt cx="6885484" cy="2136226"/>
            </a:xfrm>
          </p:grpSpPr>
          <p:grpSp>
            <p:nvGrpSpPr>
              <p:cNvPr id="142" name="Group 141"/>
              <p:cNvGrpSpPr/>
              <p:nvPr/>
            </p:nvGrpSpPr>
            <p:grpSpPr>
              <a:xfrm>
                <a:off x="27480929" y="24421335"/>
                <a:ext cx="1998701" cy="2121808"/>
                <a:chOff x="26430436" y="24326765"/>
                <a:chExt cx="1998701" cy="2121808"/>
              </a:xfrm>
            </p:grpSpPr>
            <p:pic>
              <p:nvPicPr>
                <p:cNvPr id="135" name="Picture 134"/>
                <p:cNvPicPr>
                  <a:picLocks noChangeAspect="1"/>
                </p:cNvPicPr>
                <p:nvPr/>
              </p:nvPicPr>
              <p:blipFill rotWithShape="1">
                <a:blip r:embed="rId28"/>
                <a:srcRect r="53981"/>
                <a:stretch/>
              </p:blipFill>
              <p:spPr>
                <a:xfrm>
                  <a:off x="26430436" y="24326765"/>
                  <a:ext cx="1998701" cy="2121808"/>
                </a:xfrm>
                <a:prstGeom prst="rect">
                  <a:avLst/>
                </a:prstGeom>
              </p:spPr>
            </p:pic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28216659" y="25302623"/>
                  <a:ext cx="26126" cy="627017"/>
                </a:xfrm>
                <a:prstGeom prst="line">
                  <a:avLst/>
                </a:prstGeom>
                <a:ln w="635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/>
              <p:cNvGrpSpPr/>
              <p:nvPr/>
            </p:nvGrpSpPr>
            <p:grpSpPr>
              <a:xfrm>
                <a:off x="29896515" y="24426368"/>
                <a:ext cx="1998701" cy="2121808"/>
                <a:chOff x="28799924" y="24321238"/>
                <a:chExt cx="1998701" cy="2121808"/>
              </a:xfrm>
            </p:grpSpPr>
            <p:pic>
              <p:nvPicPr>
                <p:cNvPr id="137" name="Picture 136"/>
                <p:cNvPicPr>
                  <a:picLocks noChangeAspect="1"/>
                </p:cNvPicPr>
                <p:nvPr/>
              </p:nvPicPr>
              <p:blipFill rotWithShape="1">
                <a:blip r:embed="rId28"/>
                <a:srcRect r="53981"/>
                <a:stretch/>
              </p:blipFill>
              <p:spPr>
                <a:xfrm>
                  <a:off x="28799924" y="24321238"/>
                  <a:ext cx="1998701" cy="2121808"/>
                </a:xfrm>
                <a:prstGeom prst="rect">
                  <a:avLst/>
                </a:prstGeom>
              </p:spPr>
            </p:pic>
            <p:cxnSp>
              <p:nvCxnSpPr>
                <p:cNvPr id="138" name="Straight Connector 137"/>
                <p:cNvCxnSpPr/>
                <p:nvPr/>
              </p:nvCxnSpPr>
              <p:spPr>
                <a:xfrm flipH="1">
                  <a:off x="29455287" y="24844388"/>
                  <a:ext cx="169817" cy="940526"/>
                </a:xfrm>
                <a:prstGeom prst="line">
                  <a:avLst/>
                </a:prstGeom>
                <a:ln w="63500">
                  <a:solidFill>
                    <a:srgbClr val="C0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9" name="Picture 138"/>
              <p:cNvPicPr>
                <a:picLocks noChangeAspect="1"/>
              </p:cNvPicPr>
              <p:nvPr/>
            </p:nvPicPr>
            <p:blipFill rotWithShape="1">
              <a:blip r:embed="rId28"/>
              <a:srcRect r="53981"/>
              <a:stretch/>
            </p:blipFill>
            <p:spPr>
              <a:xfrm>
                <a:off x="32367712" y="24411950"/>
                <a:ext cx="1998701" cy="2121808"/>
              </a:xfrm>
              <a:prstGeom prst="rect">
                <a:avLst/>
              </a:prstGeom>
            </p:spPr>
          </p:pic>
        </p:grpSp>
        <p:cxnSp>
          <p:nvCxnSpPr>
            <p:cNvPr id="140" name="Straight Connector 139"/>
            <p:cNvCxnSpPr/>
            <p:nvPr/>
          </p:nvCxnSpPr>
          <p:spPr>
            <a:xfrm>
              <a:off x="33041936" y="26218607"/>
              <a:ext cx="774368" cy="2910"/>
            </a:xfrm>
            <a:prstGeom prst="line">
              <a:avLst/>
            </a:prstGeom>
            <a:ln w="635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29"/>
          <a:srcRect t="26414" b="31909"/>
          <a:stretch/>
        </p:blipFill>
        <p:spPr>
          <a:xfrm>
            <a:off x="33604187" y="29107860"/>
            <a:ext cx="2422629" cy="1009664"/>
          </a:xfrm>
          <a:prstGeom prst="rect">
            <a:avLst/>
          </a:prstGeom>
        </p:spPr>
      </p:pic>
      <p:grpSp>
        <p:nvGrpSpPr>
          <p:cNvPr id="151" name="Group 150"/>
          <p:cNvGrpSpPr/>
          <p:nvPr/>
        </p:nvGrpSpPr>
        <p:grpSpPr>
          <a:xfrm>
            <a:off x="30578906" y="28449796"/>
            <a:ext cx="1998701" cy="2121808"/>
            <a:chOff x="7700511" y="2651124"/>
            <a:chExt cx="1998701" cy="2121808"/>
          </a:xfrm>
        </p:grpSpPr>
        <p:pic>
          <p:nvPicPr>
            <p:cNvPr id="152" name="Picture 151"/>
            <p:cNvPicPr>
              <a:picLocks noChangeAspect="1"/>
            </p:cNvPicPr>
            <p:nvPr/>
          </p:nvPicPr>
          <p:blipFill rotWithShape="1">
            <a:blip r:embed="rId28"/>
            <a:srcRect r="53981"/>
            <a:stretch/>
          </p:blipFill>
          <p:spPr>
            <a:xfrm>
              <a:off x="7700511" y="2651124"/>
              <a:ext cx="1998701" cy="2121808"/>
            </a:xfrm>
            <a:prstGeom prst="rect">
              <a:avLst/>
            </a:prstGeom>
          </p:spPr>
        </p:pic>
        <p:cxnSp>
          <p:nvCxnSpPr>
            <p:cNvPr id="153" name="Straight Connector 152"/>
            <p:cNvCxnSpPr/>
            <p:nvPr/>
          </p:nvCxnSpPr>
          <p:spPr>
            <a:xfrm>
              <a:off x="8434946" y="4386210"/>
              <a:ext cx="774368" cy="2910"/>
            </a:xfrm>
            <a:prstGeom prst="line">
              <a:avLst/>
            </a:prstGeom>
            <a:ln w="635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Straight Connector 154"/>
          <p:cNvCxnSpPr/>
          <p:nvPr/>
        </p:nvCxnSpPr>
        <p:spPr>
          <a:xfrm flipH="1">
            <a:off x="32740890" y="28578438"/>
            <a:ext cx="1162845" cy="1964941"/>
          </a:xfrm>
          <a:prstGeom prst="line">
            <a:avLst/>
          </a:prstGeom>
          <a:ln w="1016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24259485" y="22705883"/>
            <a:ext cx="2767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Heuristic</a:t>
            </a:r>
            <a:r>
              <a:rPr lang="zh-CN" altLang="en-US" sz="40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Evaluation</a:t>
            </a:r>
            <a:endParaRPr lang="en-US" sz="40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23580065" y="22845778"/>
            <a:ext cx="6508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/>
              <a:t>1.</a:t>
            </a:r>
            <a:endParaRPr lang="en-US" sz="5000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23580065" y="24921594"/>
            <a:ext cx="6508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 smtClean="0"/>
              <a:t>2.</a:t>
            </a:r>
            <a:endParaRPr lang="en-US" sz="5000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24259485" y="24808249"/>
            <a:ext cx="2767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Random</a:t>
            </a:r>
          </a:p>
          <a:p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Sampling</a:t>
            </a:r>
            <a:endParaRPr lang="en-US" sz="40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23580065" y="28480692"/>
            <a:ext cx="6508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/>
              <a:t>3</a:t>
            </a:r>
            <a:r>
              <a:rPr lang="en-US" altLang="zh-CN" sz="5000" b="1" dirty="0" smtClean="0"/>
              <a:t>.</a:t>
            </a:r>
            <a:endParaRPr lang="en-US" sz="5000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24390727" y="28471115"/>
            <a:ext cx="4855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Selection</a:t>
            </a:r>
          </a:p>
          <a:p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(k-anonymity</a:t>
            </a:r>
            <a:r>
              <a:rPr lang="zh-CN" altLang="en-US" sz="40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variant)</a:t>
            </a:r>
            <a:endParaRPr lang="en-US" sz="40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63" name="Curved Left Arrow 162"/>
          <p:cNvSpPr/>
          <p:nvPr/>
        </p:nvSpPr>
        <p:spPr>
          <a:xfrm>
            <a:off x="34928668" y="22911221"/>
            <a:ext cx="2025313" cy="4411668"/>
          </a:xfrm>
          <a:prstGeom prst="curvedLeftArrow">
            <a:avLst>
              <a:gd name="adj1" fmla="val 14205"/>
              <a:gd name="adj2" fmla="val 40613"/>
              <a:gd name="adj3" fmla="val 27656"/>
            </a:avLst>
          </a:prstGeom>
          <a:solidFill>
            <a:schemeClr val="bg1">
              <a:lumMod val="85000"/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4" name="Group 163"/>
          <p:cNvGrpSpPr/>
          <p:nvPr/>
        </p:nvGrpSpPr>
        <p:grpSpPr>
          <a:xfrm>
            <a:off x="31343226" y="21424619"/>
            <a:ext cx="5185077" cy="4168356"/>
            <a:chOff x="3248728" y="980689"/>
            <a:chExt cx="5185077" cy="4168356"/>
          </a:xfrm>
        </p:grpSpPr>
        <p:cxnSp>
          <p:nvCxnSpPr>
            <p:cNvPr id="165" name="Straight Arrow Connector 164"/>
            <p:cNvCxnSpPr/>
            <p:nvPr/>
          </p:nvCxnSpPr>
          <p:spPr>
            <a:xfrm flipV="1">
              <a:off x="3842851" y="1307574"/>
              <a:ext cx="0" cy="3334409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>
              <a:off x="3842851" y="4593666"/>
              <a:ext cx="3838109" cy="0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Donut 166"/>
            <p:cNvSpPr/>
            <p:nvPr/>
          </p:nvSpPr>
          <p:spPr>
            <a:xfrm>
              <a:off x="4276962" y="2395139"/>
              <a:ext cx="274320" cy="274320"/>
            </a:xfrm>
            <a:prstGeom prst="donut">
              <a:avLst>
                <a:gd name="adj" fmla="val 1859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93797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87594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81391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751890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689864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627835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3565806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5503778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8" name="Donut 167"/>
            <p:cNvSpPr/>
            <p:nvPr/>
          </p:nvSpPr>
          <p:spPr>
            <a:xfrm>
              <a:off x="5379502" y="3596856"/>
              <a:ext cx="274320" cy="274320"/>
            </a:xfrm>
            <a:prstGeom prst="donut">
              <a:avLst>
                <a:gd name="adj" fmla="val 1859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93797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87594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81391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751890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689864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627835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3565806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5503778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9" name="Donut 168"/>
            <p:cNvSpPr/>
            <p:nvPr/>
          </p:nvSpPr>
          <p:spPr>
            <a:xfrm>
              <a:off x="4254521" y="3459696"/>
              <a:ext cx="274320" cy="274320"/>
            </a:xfrm>
            <a:prstGeom prst="donut">
              <a:avLst>
                <a:gd name="adj" fmla="val 1859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93797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87594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81391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751890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689864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627835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3565806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5503778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0" name="Donut 169"/>
            <p:cNvSpPr/>
            <p:nvPr/>
          </p:nvSpPr>
          <p:spPr>
            <a:xfrm>
              <a:off x="5556030" y="4108379"/>
              <a:ext cx="274320" cy="274320"/>
            </a:xfrm>
            <a:prstGeom prst="donut">
              <a:avLst>
                <a:gd name="adj" fmla="val 18593"/>
              </a:avLst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93797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87594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81391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751890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689864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627835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3565806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5503778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1" name="Donut 170"/>
            <p:cNvSpPr/>
            <p:nvPr/>
          </p:nvSpPr>
          <p:spPr>
            <a:xfrm>
              <a:off x="4827297" y="3133744"/>
              <a:ext cx="274320" cy="274320"/>
            </a:xfrm>
            <a:prstGeom prst="donut">
              <a:avLst>
                <a:gd name="adj" fmla="val 1859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93797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87594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81391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751890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689864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627835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3565806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5503778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2" name="Donut 171"/>
            <p:cNvSpPr/>
            <p:nvPr/>
          </p:nvSpPr>
          <p:spPr>
            <a:xfrm>
              <a:off x="4751463" y="4045443"/>
              <a:ext cx="274320" cy="274320"/>
            </a:xfrm>
            <a:prstGeom prst="donut">
              <a:avLst>
                <a:gd name="adj" fmla="val 1859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93797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87594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81391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751890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689864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627835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3565806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5503778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4414122" y="4656602"/>
              <a:ext cx="40196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00" dirty="0" smtClean="0"/>
                <a:t>Privacy</a:t>
              </a:r>
              <a:r>
                <a:rPr lang="zh-CN" altLang="en-US" sz="2600" dirty="0" smtClean="0"/>
                <a:t> </a:t>
              </a:r>
              <a:r>
                <a:rPr lang="en-US" altLang="zh-CN" sz="2600" dirty="0" smtClean="0"/>
                <a:t>Vulnerability</a:t>
              </a:r>
              <a:r>
                <a:rPr lang="zh-CN" altLang="en-US" sz="2600" dirty="0" smtClean="0"/>
                <a:t> </a:t>
              </a:r>
              <a:r>
                <a:rPr lang="en-US" altLang="zh-CN" sz="2600" dirty="0" smtClean="0"/>
                <a:t>(SC)</a:t>
              </a:r>
              <a:endParaRPr lang="en-US" sz="2600" dirty="0"/>
            </a:p>
          </p:txBody>
        </p:sp>
        <p:sp>
          <p:nvSpPr>
            <p:cNvPr id="174" name="TextBox 173"/>
            <p:cNvSpPr txBox="1"/>
            <p:nvPr/>
          </p:nvSpPr>
          <p:spPr>
            <a:xfrm rot="16200000">
              <a:off x="1663113" y="2566304"/>
              <a:ext cx="366367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00" dirty="0" smtClean="0"/>
                <a:t>Utility</a:t>
              </a:r>
              <a:r>
                <a:rPr lang="zh-CN" altLang="en-US" sz="2600" dirty="0" smtClean="0"/>
                <a:t> </a:t>
              </a:r>
              <a:r>
                <a:rPr lang="en-US" altLang="zh-CN" sz="2600" dirty="0" smtClean="0"/>
                <a:t>Relevance</a:t>
              </a:r>
              <a:r>
                <a:rPr lang="zh-CN" altLang="en-US" sz="2600" dirty="0" smtClean="0"/>
                <a:t> </a:t>
              </a:r>
              <a:r>
                <a:rPr lang="en-US" altLang="zh-CN" sz="2600" dirty="0" smtClean="0"/>
                <a:t>(RR)</a:t>
              </a:r>
              <a:endParaRPr lang="en-US" sz="2600" dirty="0"/>
            </a:p>
          </p:txBody>
        </p:sp>
      </p:grpSp>
      <p:pic>
        <p:nvPicPr>
          <p:cNvPr id="181" name="Picture 180"/>
          <p:cNvPicPr>
            <a:picLocks noChangeAspect="1"/>
          </p:cNvPicPr>
          <p:nvPr/>
        </p:nvPicPr>
        <p:blipFill>
          <a:blip r:embed="rId30">
            <a:biLevel thresh="75000"/>
          </a:blip>
          <a:stretch>
            <a:fillRect/>
          </a:stretch>
        </p:blipFill>
        <p:spPr>
          <a:xfrm>
            <a:off x="17380296" y="19229395"/>
            <a:ext cx="4357899" cy="2277354"/>
          </a:xfrm>
          <a:prstGeom prst="rect">
            <a:avLst/>
          </a:prstGeom>
        </p:spPr>
      </p:pic>
      <p:sp>
        <p:nvSpPr>
          <p:cNvPr id="183" name="TextBox 182"/>
          <p:cNvSpPr txBox="1"/>
          <p:nvPr/>
        </p:nvSpPr>
        <p:spPr>
          <a:xfrm>
            <a:off x="22606592" y="19886826"/>
            <a:ext cx="122619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ü"/>
            </a:pPr>
            <a:r>
              <a:rPr lang="en-US" altLang="zh-CN" sz="4000" dirty="0" smtClean="0"/>
              <a:t>With</a:t>
            </a:r>
            <a:r>
              <a:rPr lang="zh-CN" altLang="en-US" sz="4000" dirty="0" smtClean="0"/>
              <a:t> </a:t>
            </a:r>
            <a:r>
              <a:rPr lang="en-US" sz="4000" dirty="0" smtClean="0"/>
              <a:t>the </a:t>
            </a:r>
            <a:r>
              <a:rPr lang="en-US" sz="4000" dirty="0"/>
              <a:t>possible world </a:t>
            </a:r>
            <a:r>
              <a:rPr lang="en-US" sz="4000" dirty="0" smtClean="0"/>
              <a:t>semantics</a:t>
            </a:r>
            <a:endParaRPr lang="en-US" sz="4000" dirty="0"/>
          </a:p>
          <a:p>
            <a:pPr marL="571500" indent="-571500">
              <a:buFont typeface="Wingdings" charset="2"/>
              <a:buChar char="ü"/>
            </a:pPr>
            <a:r>
              <a:rPr lang="en-US" altLang="zh-CN" sz="4000" dirty="0" smtClean="0"/>
              <a:t>E</a:t>
            </a:r>
            <a:r>
              <a:rPr lang="en-US" sz="4000" dirty="0" smtClean="0"/>
              <a:t>nables </a:t>
            </a:r>
            <a:r>
              <a:rPr lang="en-US" sz="4000" dirty="0"/>
              <a:t>a fine- grained </a:t>
            </a:r>
            <a:r>
              <a:rPr lang="en-US" sz="4000" dirty="0" smtClean="0"/>
              <a:t>control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of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injected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noise</a:t>
            </a:r>
            <a:r>
              <a:rPr lang="zh-CN" altLang="en-US" sz="4000" dirty="0" smtClean="0"/>
              <a:t> </a:t>
            </a:r>
            <a:endParaRPr lang="en-US" sz="4000" dirty="0"/>
          </a:p>
        </p:txBody>
      </p:sp>
      <p:grpSp>
        <p:nvGrpSpPr>
          <p:cNvPr id="7" name="Group 6"/>
          <p:cNvGrpSpPr/>
          <p:nvPr/>
        </p:nvGrpSpPr>
        <p:grpSpPr>
          <a:xfrm>
            <a:off x="6849814" y="12667418"/>
            <a:ext cx="3248275" cy="1992384"/>
            <a:chOff x="6675730" y="13939648"/>
            <a:chExt cx="3248275" cy="1992384"/>
          </a:xfrm>
        </p:grpSpPr>
        <p:sp>
          <p:nvSpPr>
            <p:cNvPr id="116" name="TextBox 115"/>
            <p:cNvSpPr txBox="1"/>
            <p:nvPr/>
          </p:nvSpPr>
          <p:spPr>
            <a:xfrm>
              <a:off x="7703320" y="14608593"/>
              <a:ext cx="222068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 smtClean="0">
                  <a:latin typeface="Impact" charset="0"/>
                  <a:ea typeface="Impact" charset="0"/>
                  <a:cs typeface="Impact" charset="0"/>
                </a:rPr>
                <a:t>Data</a:t>
              </a:r>
              <a:endParaRPr lang="en-US" sz="8000" dirty="0">
                <a:latin typeface="Impact" charset="0"/>
                <a:ea typeface="Impact" charset="0"/>
                <a:cs typeface="Impact" charset="0"/>
              </a:endParaRPr>
            </a:p>
          </p:txBody>
        </p:sp>
        <p:pic>
          <p:nvPicPr>
            <p:cNvPr id="117" name="Picture 116"/>
            <p:cNvPicPr>
              <a:picLocks noChangeAspect="1"/>
            </p:cNvPicPr>
            <p:nvPr/>
          </p:nvPicPr>
          <p:blipFill rotWithShape="1">
            <a:blip r:embed="rId31"/>
            <a:srcRect l="26054" t="54486" r="23867" b="13580"/>
            <a:stretch/>
          </p:blipFill>
          <p:spPr>
            <a:xfrm rot="19595175">
              <a:off x="6675730" y="13939648"/>
              <a:ext cx="1695971" cy="1129520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6675933" y="21669069"/>
            <a:ext cx="3208215" cy="2224440"/>
            <a:chOff x="1664877" y="22571513"/>
            <a:chExt cx="3208215" cy="2224440"/>
          </a:xfrm>
        </p:grpSpPr>
        <p:sp>
          <p:nvSpPr>
            <p:cNvPr id="118" name="TextBox 117"/>
            <p:cNvSpPr txBox="1"/>
            <p:nvPr/>
          </p:nvSpPr>
          <p:spPr>
            <a:xfrm>
              <a:off x="2652407" y="23472514"/>
              <a:ext cx="222068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 smtClean="0">
                  <a:latin typeface="Impact" charset="0"/>
                  <a:ea typeface="Impact" charset="0"/>
                  <a:cs typeface="Impact" charset="0"/>
                </a:rPr>
                <a:t>Data</a:t>
              </a:r>
              <a:endParaRPr lang="en-US" sz="8000" dirty="0">
                <a:latin typeface="Impact" charset="0"/>
                <a:ea typeface="Impact" charset="0"/>
                <a:cs typeface="Impact" charset="0"/>
              </a:endParaRPr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 rotWithShape="1">
            <a:blip r:embed="rId32"/>
            <a:srcRect l="31714" r="31818" b="50560"/>
            <a:stretch/>
          </p:blipFill>
          <p:spPr>
            <a:xfrm rot="18945385">
              <a:off x="1664877" y="22571513"/>
              <a:ext cx="1528354" cy="1394275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1937349" y="37542296"/>
            <a:ext cx="556355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mbria Math" charset="0"/>
                <a:ea typeface="Cambria Math" charset="0"/>
                <a:cs typeface="Cambria Math" charset="0"/>
              </a:rPr>
              <a:t>Rep-An: Baseline </a:t>
            </a:r>
            <a:r>
              <a:rPr lang="en-US" sz="2600" dirty="0" smtClean="0">
                <a:latin typeface="Cambria Math" charset="0"/>
                <a:ea typeface="Cambria Math" charset="0"/>
                <a:cs typeface="Cambria Math" charset="0"/>
              </a:rPr>
              <a:t>Approach</a:t>
            </a:r>
          </a:p>
          <a:p>
            <a:r>
              <a:rPr lang="en-US" sz="2600" dirty="0" smtClean="0">
                <a:latin typeface="Cambria Math" charset="0"/>
                <a:ea typeface="Cambria Math" charset="0"/>
                <a:cs typeface="Cambria Math" charset="0"/>
              </a:rPr>
              <a:t>SC</a:t>
            </a:r>
            <a:r>
              <a:rPr lang="en-US" sz="2600" dirty="0">
                <a:latin typeface="Cambria Math" charset="0"/>
                <a:ea typeface="Cambria Math" charset="0"/>
                <a:cs typeface="Cambria Math" charset="0"/>
              </a:rPr>
              <a:t>: </a:t>
            </a:r>
            <a:r>
              <a:rPr lang="en-US" sz="2600" i="1" dirty="0">
                <a:latin typeface="Cambria Math" charset="0"/>
                <a:ea typeface="Cambria Math" charset="0"/>
                <a:cs typeface="Cambria Math" charset="0"/>
              </a:rPr>
              <a:t>Stochastic </a:t>
            </a:r>
            <a:r>
              <a:rPr lang="en-US" sz="2600" i="1" dirty="0" smtClean="0">
                <a:latin typeface="Cambria Math" charset="0"/>
                <a:ea typeface="Cambria Math" charset="0"/>
                <a:cs typeface="Cambria Math" charset="0"/>
              </a:rPr>
              <a:t>Controlled</a:t>
            </a:r>
            <a:r>
              <a:rPr lang="zh-CN" altLang="en-US" sz="2600" i="1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altLang="zh-CN" sz="2600" dirty="0">
                <a:latin typeface="Cambria Math" charset="0"/>
                <a:ea typeface="Cambria Math" charset="0"/>
                <a:cs typeface="Cambria Math" charset="0"/>
              </a:rPr>
              <a:t>Heuristic</a:t>
            </a:r>
            <a:r>
              <a:rPr lang="zh-CN" altLang="en-US" sz="26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endParaRPr lang="en-US" sz="26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lang="en-US" sz="2600" dirty="0" smtClean="0">
                <a:latin typeface="Cambria Math" charset="0"/>
                <a:ea typeface="Cambria Math" charset="0"/>
                <a:cs typeface="Cambria Math" charset="0"/>
              </a:rPr>
              <a:t>RR</a:t>
            </a:r>
            <a:r>
              <a:rPr lang="en-US" sz="2600" dirty="0">
                <a:latin typeface="Cambria Math" charset="0"/>
                <a:ea typeface="Cambria Math" charset="0"/>
                <a:cs typeface="Cambria Math" charset="0"/>
              </a:rPr>
              <a:t>: </a:t>
            </a:r>
            <a:r>
              <a:rPr lang="en-US" altLang="zh-CN" sz="2600" dirty="0">
                <a:latin typeface="Cambria Math" charset="0"/>
                <a:ea typeface="Cambria Math" charset="0"/>
                <a:cs typeface="Cambria Math" charset="0"/>
              </a:rPr>
              <a:t>R</a:t>
            </a:r>
            <a:r>
              <a:rPr lang="en-US" sz="2600" dirty="0" smtClean="0">
                <a:latin typeface="Cambria Math" charset="0"/>
                <a:ea typeface="Cambria Math" charset="0"/>
                <a:cs typeface="Cambria Math" charset="0"/>
              </a:rPr>
              <a:t>eliability </a:t>
            </a:r>
            <a:r>
              <a:rPr lang="en-US" altLang="zh-CN" sz="2600" dirty="0">
                <a:latin typeface="Cambria Math" charset="0"/>
                <a:ea typeface="Cambria Math" charset="0"/>
                <a:cs typeface="Cambria Math" charset="0"/>
              </a:rPr>
              <a:t>R</a:t>
            </a:r>
            <a:r>
              <a:rPr lang="en-US" sz="2600" dirty="0" smtClean="0">
                <a:latin typeface="Cambria Math" charset="0"/>
                <a:ea typeface="Cambria Math" charset="0"/>
                <a:cs typeface="Cambria Math" charset="0"/>
              </a:rPr>
              <a:t>elevance </a:t>
            </a:r>
            <a:r>
              <a:rPr lang="en-US" altLang="zh-CN" sz="2600" dirty="0">
                <a:latin typeface="Cambria Math" charset="0"/>
                <a:ea typeface="Cambria Math" charset="0"/>
                <a:cs typeface="Cambria Math" charset="0"/>
              </a:rPr>
              <a:t>Heuristic</a:t>
            </a:r>
            <a:r>
              <a:rPr lang="zh-CN" altLang="en-US" sz="26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endParaRPr lang="en-US" sz="2600" dirty="0">
              <a:latin typeface="Cambria Math" charset="0"/>
              <a:ea typeface="Cambria Math" charset="0"/>
              <a:cs typeface="Cambria Math" charset="0"/>
            </a:endParaRPr>
          </a:p>
          <a:p>
            <a:endParaRPr lang="en-US" sz="26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27530" y="14535911"/>
            <a:ext cx="121462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l Nile" charset="-78"/>
                <a:ea typeface="Al Nile" charset="-78"/>
                <a:cs typeface="Al Nile" charset="-78"/>
              </a:rPr>
              <a:t>S</a:t>
            </a:r>
            <a:r>
              <a:rPr lang="en-US" sz="4000" dirty="0" smtClean="0">
                <a:latin typeface="Al Nile" charset="-78"/>
                <a:ea typeface="Al Nile" charset="-78"/>
                <a:cs typeface="Al Nile" charset="-78"/>
              </a:rPr>
              <a:t>ocial </a:t>
            </a:r>
            <a:r>
              <a:rPr lang="en-US" altLang="zh-CN" sz="4000" dirty="0" smtClean="0">
                <a:latin typeface="Al Nile" charset="-78"/>
                <a:ea typeface="Al Nile" charset="-78"/>
                <a:cs typeface="Al Nile" charset="-78"/>
              </a:rPr>
              <a:t>I</a:t>
            </a:r>
            <a:r>
              <a:rPr lang="en-US" sz="4000" dirty="0" smtClean="0">
                <a:latin typeface="Al Nile" charset="-78"/>
                <a:ea typeface="Al Nile" charset="-78"/>
                <a:cs typeface="Al Nile" charset="-78"/>
              </a:rPr>
              <a:t>nteraction </a:t>
            </a:r>
            <a:r>
              <a:rPr lang="en-US" altLang="zh-CN" sz="4000" dirty="0" smtClean="0">
                <a:latin typeface="Al Nile" charset="-78"/>
                <a:ea typeface="Al Nile" charset="-78"/>
                <a:cs typeface="Al Nile" charset="-78"/>
              </a:rPr>
              <a:t>S</a:t>
            </a:r>
            <a:r>
              <a:rPr lang="en-US" sz="4000" dirty="0" smtClean="0">
                <a:latin typeface="Al Nile" charset="-78"/>
                <a:ea typeface="Al Nile" charset="-78"/>
                <a:cs typeface="Al Nile" charset="-78"/>
              </a:rPr>
              <a:t>tudy</a:t>
            </a:r>
            <a:r>
              <a:rPr lang="zh-CN" altLang="en-US" sz="4000" dirty="0">
                <a:latin typeface="Al Nile" charset="-78"/>
                <a:ea typeface="Al Nile" charset="-78"/>
                <a:cs typeface="Al Nile" charset="-78"/>
              </a:rPr>
              <a:t> </a:t>
            </a:r>
            <a:r>
              <a:rPr lang="zh-CN" altLang="en-US" sz="4000" dirty="0" smtClean="0">
                <a:latin typeface="Al Nile" charset="-78"/>
                <a:ea typeface="Al Nile" charset="-78"/>
                <a:cs typeface="Al Nile" charset="-78"/>
              </a:rPr>
              <a:t>                  </a:t>
            </a:r>
            <a:r>
              <a:rPr lang="en-US" altLang="zh-CN" sz="4000" dirty="0" smtClean="0">
                <a:latin typeface="Al Nile" charset="-78"/>
                <a:ea typeface="Al Nile" charset="-78"/>
                <a:cs typeface="Al Nile" charset="-78"/>
              </a:rPr>
              <a:t>Theory</a:t>
            </a:r>
            <a:r>
              <a:rPr lang="zh-CN" altLang="en-US" sz="4000" dirty="0" smtClean="0">
                <a:latin typeface="Al Nile" charset="-78"/>
                <a:ea typeface="Al Nile" charset="-78"/>
                <a:cs typeface="Al Nile" charset="-78"/>
              </a:rPr>
              <a:t> </a:t>
            </a:r>
            <a:r>
              <a:rPr lang="en-US" altLang="zh-CN" sz="4000" dirty="0" smtClean="0">
                <a:latin typeface="Al Nile" charset="-78"/>
                <a:ea typeface="Al Nile" charset="-78"/>
                <a:cs typeface="Al Nile" charset="-78"/>
              </a:rPr>
              <a:t>Validation</a:t>
            </a:r>
            <a:r>
              <a:rPr lang="zh-CN" altLang="en-US" sz="4000" dirty="0" smtClean="0">
                <a:latin typeface="Al Nile" charset="-78"/>
                <a:ea typeface="Al Nile" charset="-78"/>
                <a:cs typeface="Al Nile" charset="-78"/>
              </a:rPr>
              <a:t>  </a:t>
            </a:r>
            <a:endParaRPr lang="en-US" altLang="zh-CN" sz="4000" dirty="0" smtClean="0">
              <a:latin typeface="Al Nile" charset="-78"/>
              <a:ea typeface="Al Nile" charset="-78"/>
              <a:cs typeface="Al Nile" charset="-78"/>
            </a:endParaRPr>
          </a:p>
          <a:p>
            <a:r>
              <a:rPr lang="en-US" altLang="zh-CN" sz="4000" dirty="0" smtClean="0">
                <a:latin typeface="Al Nile" charset="-78"/>
                <a:ea typeface="Al Nile" charset="-78"/>
                <a:cs typeface="Al Nile" charset="-78"/>
              </a:rPr>
              <a:t>M</a:t>
            </a:r>
            <a:r>
              <a:rPr lang="en-US" sz="4000" dirty="0" smtClean="0">
                <a:latin typeface="Al Nile" charset="-78"/>
                <a:ea typeface="Al Nile" charset="-78"/>
                <a:cs typeface="Al Nile" charset="-78"/>
              </a:rPr>
              <a:t>icro</a:t>
            </a:r>
            <a:r>
              <a:rPr lang="en-US" altLang="zh-CN" sz="4000" dirty="0" smtClean="0">
                <a:latin typeface="Al Nile" charset="-78"/>
                <a:ea typeface="Al Nile" charset="-78"/>
                <a:cs typeface="Al Nile" charset="-78"/>
              </a:rPr>
              <a:t>-</a:t>
            </a:r>
            <a:r>
              <a:rPr lang="en-US" sz="4000" dirty="0" smtClean="0">
                <a:latin typeface="Al Nile" charset="-78"/>
                <a:ea typeface="Al Nile" charset="-78"/>
                <a:cs typeface="Al Nile" charset="-78"/>
              </a:rPr>
              <a:t>targeting		</a:t>
            </a:r>
            <a:r>
              <a:rPr lang="zh-CN" altLang="en-US" sz="4000" dirty="0" smtClean="0">
                <a:latin typeface="Al Nile" charset="-78"/>
                <a:ea typeface="Al Nile" charset="-78"/>
                <a:cs typeface="Al Nile" charset="-78"/>
              </a:rPr>
              <a:t>           </a:t>
            </a:r>
            <a:r>
              <a:rPr lang="en-US" altLang="zh-CN" sz="4000" dirty="0" smtClean="0">
                <a:latin typeface="Al Nile" charset="-78"/>
                <a:ea typeface="Al Nile" charset="-78"/>
                <a:cs typeface="Al Nile" charset="-78"/>
              </a:rPr>
              <a:t>Virtual</a:t>
            </a:r>
            <a:r>
              <a:rPr lang="zh-CN" altLang="en-US" sz="4000" dirty="0" smtClean="0">
                <a:latin typeface="Al Nile" charset="-78"/>
                <a:ea typeface="Al Nile" charset="-78"/>
                <a:cs typeface="Al Nile" charset="-78"/>
              </a:rPr>
              <a:t> </a:t>
            </a:r>
            <a:r>
              <a:rPr lang="en-US" altLang="zh-CN" sz="4000" dirty="0" smtClean="0">
                <a:latin typeface="Al Nile" charset="-78"/>
                <a:ea typeface="Al Nile" charset="-78"/>
                <a:cs typeface="Al Nile" charset="-78"/>
              </a:rPr>
              <a:t>Marketing</a:t>
            </a:r>
            <a:r>
              <a:rPr lang="zh-CN" altLang="en-US" sz="4000" dirty="0" smtClean="0">
                <a:latin typeface="Al Nile" charset="-78"/>
                <a:ea typeface="Al Nile" charset="-78"/>
                <a:cs typeface="Al Nile" charset="-78"/>
              </a:rPr>
              <a:t> </a:t>
            </a:r>
            <a:endParaRPr lang="en-US" sz="4000" dirty="0"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055510" y="23873262"/>
            <a:ext cx="10257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Al Nile" charset="-78"/>
                <a:ea typeface="Al Nile" charset="-78"/>
                <a:cs typeface="Al Nile" charset="-78"/>
              </a:rPr>
              <a:t>User</a:t>
            </a:r>
            <a:r>
              <a:rPr lang="zh-CN" altLang="en-US" sz="4000" dirty="0" smtClean="0">
                <a:latin typeface="Al Nile" charset="-78"/>
                <a:ea typeface="Al Nile" charset="-78"/>
                <a:cs typeface="Al Nile" charset="-78"/>
              </a:rPr>
              <a:t> </a:t>
            </a:r>
            <a:r>
              <a:rPr lang="en-US" altLang="zh-CN" sz="4000" dirty="0">
                <a:latin typeface="Al Nile" charset="-78"/>
                <a:ea typeface="Al Nile" charset="-78"/>
                <a:cs typeface="Al Nile" charset="-78"/>
              </a:rPr>
              <a:t>P</a:t>
            </a:r>
            <a:r>
              <a:rPr lang="en-US" altLang="zh-CN" sz="4000" dirty="0" smtClean="0">
                <a:latin typeface="Al Nile" charset="-78"/>
                <a:ea typeface="Al Nile" charset="-78"/>
                <a:cs typeface="Al Nile" charset="-78"/>
              </a:rPr>
              <a:t>rivacy</a:t>
            </a:r>
            <a:r>
              <a:rPr lang="zh-CN" altLang="en-US" sz="4000" dirty="0" smtClean="0">
                <a:latin typeface="Al Nile" charset="-78"/>
                <a:ea typeface="Al Nile" charset="-78"/>
                <a:cs typeface="Al Nile" charset="-78"/>
              </a:rPr>
              <a:t> </a:t>
            </a:r>
            <a:r>
              <a:rPr lang="en-US" altLang="zh-CN" sz="4000" dirty="0" smtClean="0">
                <a:latin typeface="Al Nile" charset="-78"/>
                <a:ea typeface="Al Nile" charset="-78"/>
                <a:cs typeface="Al Nile" charset="-78"/>
              </a:rPr>
              <a:t>Breach</a:t>
            </a:r>
            <a:r>
              <a:rPr lang="zh-CN" altLang="en-US" sz="4000" dirty="0" smtClean="0">
                <a:latin typeface="Al Nile" charset="-78"/>
                <a:ea typeface="Al Nile" charset="-78"/>
                <a:cs typeface="Al Nile" charset="-78"/>
              </a:rPr>
              <a:t>               </a:t>
            </a:r>
            <a:r>
              <a:rPr lang="en-US" altLang="zh-CN" sz="4000" dirty="0" smtClean="0">
                <a:latin typeface="Al Nile" charset="-78"/>
                <a:ea typeface="Al Nile" charset="-78"/>
                <a:cs typeface="Al Nile" charset="-78"/>
              </a:rPr>
              <a:t>Business</a:t>
            </a:r>
            <a:r>
              <a:rPr lang="zh-CN" altLang="en-US" sz="4000" dirty="0" smtClean="0">
                <a:latin typeface="Al Nile" charset="-78"/>
                <a:ea typeface="Al Nile" charset="-78"/>
                <a:cs typeface="Al Nile" charset="-78"/>
              </a:rPr>
              <a:t> </a:t>
            </a:r>
            <a:r>
              <a:rPr lang="en-US" altLang="zh-CN" sz="4000" dirty="0" smtClean="0">
                <a:latin typeface="Al Nile" charset="-78"/>
                <a:ea typeface="Al Nile" charset="-78"/>
                <a:cs typeface="Al Nile" charset="-78"/>
              </a:rPr>
              <a:t>Model</a:t>
            </a:r>
            <a:r>
              <a:rPr lang="zh-CN" altLang="en-US" sz="4000" dirty="0" smtClean="0">
                <a:latin typeface="Al Nile" charset="-78"/>
                <a:ea typeface="Al Nile" charset="-78"/>
                <a:cs typeface="Al Nile" charset="-78"/>
              </a:rPr>
              <a:t> </a:t>
            </a:r>
            <a:r>
              <a:rPr lang="en-US" altLang="zh-CN" sz="4000" dirty="0" smtClean="0">
                <a:latin typeface="Al Nile" charset="-78"/>
                <a:ea typeface="Al Nile" charset="-78"/>
                <a:cs typeface="Al Nile" charset="-78"/>
              </a:rPr>
              <a:t>Leak</a:t>
            </a:r>
            <a:r>
              <a:rPr lang="zh-CN" altLang="en-US" sz="4000" dirty="0" smtClean="0">
                <a:latin typeface="Al Nile" charset="-78"/>
                <a:ea typeface="Al Nile" charset="-78"/>
                <a:cs typeface="Al Nile" charset="-78"/>
              </a:rPr>
              <a:t>  </a:t>
            </a:r>
            <a:endParaRPr lang="en-US" sz="4000" dirty="0">
              <a:latin typeface="Al Nile" charset="-78"/>
              <a:ea typeface="Al Nile" charset="-78"/>
              <a:cs typeface="Al Nile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0210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pi_pp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2338</TotalTime>
  <Words>202</Words>
  <Application>Microsoft Macintosh PowerPoint</Application>
  <PresentationFormat>Custom</PresentationFormat>
  <Paragraphs>56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Al Nile</vt:lpstr>
      <vt:lpstr>Calibri</vt:lpstr>
      <vt:lpstr>Cambria</vt:lpstr>
      <vt:lpstr>Cambria Math</vt:lpstr>
      <vt:lpstr>Chalkboard</vt:lpstr>
      <vt:lpstr>Impact</vt:lpstr>
      <vt:lpstr>ＭＳ Ｐゴシック</vt:lpstr>
      <vt:lpstr>Wingdings</vt:lpstr>
      <vt:lpstr>Arial</vt:lpstr>
      <vt:lpstr>wpi_ppt</vt:lpstr>
      <vt:lpstr>PowerPoint Presentation</vt:lpstr>
    </vt:vector>
  </TitlesOfParts>
  <Company>Worcester Polytechnic Institute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 Template</dc:title>
  <dc:creator>WPI;ATC</dc:creator>
  <cp:lastModifiedBy>Dongqing Xiao</cp:lastModifiedBy>
  <cp:revision>111</cp:revision>
  <cp:lastPrinted>2018-03-11T07:26:51Z</cp:lastPrinted>
  <dcterms:created xsi:type="dcterms:W3CDTF">2009-11-05T19:41:53Z</dcterms:created>
  <dcterms:modified xsi:type="dcterms:W3CDTF">2018-03-27T16:42:25Z</dcterms:modified>
</cp:coreProperties>
</file>